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928" r:id="rId2"/>
    <p:sldId id="975" r:id="rId3"/>
    <p:sldId id="976" r:id="rId4"/>
    <p:sldId id="969" r:id="rId5"/>
    <p:sldId id="966" r:id="rId6"/>
    <p:sldId id="967" r:id="rId7"/>
    <p:sldId id="993" r:id="rId8"/>
    <p:sldId id="994" r:id="rId9"/>
    <p:sldId id="995" r:id="rId10"/>
    <p:sldId id="996" r:id="rId11"/>
    <p:sldId id="999" r:id="rId12"/>
    <p:sldId id="997" r:id="rId13"/>
    <p:sldId id="998" r:id="rId14"/>
    <p:sldId id="1001" r:id="rId15"/>
    <p:sldId id="974" r:id="rId16"/>
    <p:sldId id="978" r:id="rId17"/>
    <p:sldId id="965" r:id="rId18"/>
    <p:sldId id="970" r:id="rId19"/>
    <p:sldId id="992" r:id="rId20"/>
    <p:sldId id="990" r:id="rId21"/>
    <p:sldId id="889" r:id="rId22"/>
    <p:sldId id="1002" r:id="rId23"/>
    <p:sldId id="980" r:id="rId24"/>
    <p:sldId id="1003" r:id="rId25"/>
    <p:sldId id="981" r:id="rId26"/>
    <p:sldId id="983" r:id="rId27"/>
    <p:sldId id="891" r:id="rId28"/>
    <p:sldId id="839" r:id="rId29"/>
    <p:sldId id="984" r:id="rId30"/>
    <p:sldId id="92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33EEA"/>
    <a:srgbClr val="99DBF9"/>
    <a:srgbClr val="D297FF"/>
    <a:srgbClr val="B9BBF9"/>
    <a:srgbClr val="E462D1"/>
    <a:srgbClr val="EDD5FF"/>
    <a:srgbClr val="C25552"/>
    <a:srgbClr val="AB96E8"/>
    <a:srgbClr val="5DE1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47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6FA93-DBE3-4011-A456-5B74DC8E9DD8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0A854-DF03-4E25-A052-9C5119B04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0A854-DF03-4E25-A052-9C5119B04F7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9BBF9"/>
            </a:gs>
            <a:gs pos="17999">
              <a:srgbClr val="B9BBF9"/>
            </a:gs>
            <a:gs pos="36000">
              <a:srgbClr val="B9BBF9"/>
            </a:gs>
            <a:gs pos="61000">
              <a:srgbClr val="CC99FF"/>
            </a:gs>
            <a:gs pos="82001">
              <a:srgbClr val="B9BBF9"/>
            </a:gs>
            <a:gs pos="100000">
              <a:srgbClr val="00B0F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0.gif"/><Relationship Id="rId5" Type="http://schemas.openxmlformats.org/officeDocument/2006/relationships/image" Target="../media/image19.pn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gif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laycast.ru/uploads/2015/12/15/163302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Прямоугольник 5"/>
          <p:cNvSpPr/>
          <p:nvPr/>
        </p:nvSpPr>
        <p:spPr>
          <a:xfrm>
            <a:off x="5072034" y="5949280"/>
            <a:ext cx="4071966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Презентацию подготовила </a:t>
            </a:r>
          </a:p>
          <a:p>
            <a:pPr algn="ctr"/>
            <a:r>
              <a:rPr lang="ru-RU" dirty="0" err="1" smtClean="0">
                <a:solidFill>
                  <a:srgbClr val="002060"/>
                </a:solidFill>
                <a:latin typeface="Bookman Old Style" pitchFamily="18" charset="0"/>
              </a:rPr>
              <a:t>Шнитко</a:t>
            </a:r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 Надежда Сергеевна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1928802"/>
            <a:ext cx="66437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  <a:cs typeface="Arial" pitchFamily="34" charset="0"/>
              </a:rPr>
              <a:t>Лексическая тема:</a:t>
            </a:r>
            <a:r>
              <a:rPr lang="ru-RU" sz="36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2060"/>
                </a:solidFill>
                <a:latin typeface="Bookman Old Style" pitchFamily="18" charset="0"/>
              </a:rPr>
              <a:t>"Одежда, обувь,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2060"/>
                </a:solidFill>
                <a:latin typeface="Bookman Old Style" pitchFamily="18" charset="0"/>
              </a:rPr>
              <a:t>головные уборы"</a:t>
            </a:r>
            <a:endParaRPr lang="ru-RU" sz="3600" b="1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1680" y="404664"/>
            <a:ext cx="604867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/>
              <a:t>И в мороз, и в холода Она спасет тебя всегда. Чтоб не было здоровье шатким, Надень на голову ты...</a:t>
            </a:r>
          </a:p>
        </p:txBody>
      </p:sp>
      <p:pic>
        <p:nvPicPr>
          <p:cNvPr id="7" name="Picture 4" descr="http://1.bp.blogspot.com/-WXfYaJ5CV7E/Uqn0PpLo-KI/AAAAAAAADAA/8lIkVNjuRh0/s1600/%D0%BE%D0%B4%D0%B5%D0%B6%D0%B4%D0%B0+%D0%BE%D0%B1%D1%83%D0%B2%D1%8C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1340768"/>
            <a:ext cx="4320480" cy="4996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70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75656" y="620688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 w="13335" cmpd="sng">
                  <a:solidFill>
                    <a:srgbClr val="FFC000"/>
                  </a:solidFill>
                  <a:prstDash val="solid"/>
                </a:ln>
              </a:rPr>
              <a:t>Дали братьям тёплый дом, Чтобы жили впятером.</a:t>
            </a:r>
            <a:br>
              <a:rPr lang="ru-RU" sz="2400" dirty="0">
                <a:ln w="13335" cmpd="sng">
                  <a:solidFill>
                    <a:srgbClr val="FFC000"/>
                  </a:solidFill>
                  <a:prstDash val="solid"/>
                </a:ln>
              </a:rPr>
            </a:br>
            <a:r>
              <a:rPr lang="ru-RU" sz="2400" dirty="0">
                <a:ln w="13335" cmpd="sng">
                  <a:solidFill>
                    <a:srgbClr val="FFC000"/>
                  </a:solidFill>
                  <a:prstDash val="solid"/>
                </a:ln>
              </a:rPr>
              <a:t>Брат большой не согласился И отдельно поселился</a:t>
            </a:r>
            <a:r>
              <a:rPr lang="ru-RU" dirty="0">
                <a:ln w="13335" cmpd="sng">
                  <a:solidFill>
                    <a:srgbClr val="FFC000"/>
                  </a:solidFill>
                  <a:prstDash val="solid"/>
                </a:ln>
              </a:rPr>
              <a:t>.</a:t>
            </a:r>
            <a:endParaRPr lang="ru-RU" dirty="0"/>
          </a:p>
        </p:txBody>
      </p:sp>
      <p:pic>
        <p:nvPicPr>
          <p:cNvPr id="4" name="Picture 2" descr="http://www.promvishivka.ru/img_tmp/varezhki_snezhinka_1_varezhki1kr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699792" y="1628800"/>
            <a:ext cx="4680520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43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051720" y="620688"/>
            <a:ext cx="5742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Если дождик будет капать, На дороге - лужи, слякоть, Грязь - не вытянешь ноги, Что наденешь? </a:t>
            </a:r>
          </a:p>
        </p:txBody>
      </p:sp>
      <p:pic>
        <p:nvPicPr>
          <p:cNvPr id="8" name="Picture 7" descr="http://img10.wikimart.ru/c2/7b/9966d6ac-4b9c-4c28-8fd6-555e8c7bc2ef.jpe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060848"/>
            <a:ext cx="3229744" cy="39987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273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15616" y="62068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Рукав длинный и короткий, Планка иль косоворотка, </a:t>
            </a:r>
            <a:br>
              <a:rPr lang="ru-RU" sz="2400" dirty="0"/>
            </a:br>
            <a:r>
              <a:rPr lang="ru-RU" sz="2400" dirty="0"/>
              <a:t>На груди - кармашки. Что это? </a:t>
            </a:r>
          </a:p>
        </p:txBody>
      </p:sp>
      <p:pic>
        <p:nvPicPr>
          <p:cNvPr id="4" name="Рисунок 3" descr="http://vinnypooh.ru/files/i/1536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779" y="1436769"/>
            <a:ext cx="3960440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066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619672" y="764704"/>
            <a:ext cx="6318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море или у реки Вам защитят глаза очки, </a:t>
            </a:r>
            <a:br>
              <a:rPr lang="ru-RU" sz="2400" dirty="0"/>
            </a:br>
            <a:r>
              <a:rPr lang="ru-RU" sz="2400" dirty="0"/>
              <a:t>И что надеть напомнит мама? От солнца черную... </a:t>
            </a:r>
          </a:p>
        </p:txBody>
      </p:sp>
      <p:pic>
        <p:nvPicPr>
          <p:cNvPr id="4" name="Picture 4" descr="http://s40.radikal.ru/i087/1204/88/75adf098e324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1965033"/>
            <a:ext cx="6840760" cy="473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57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4" descr="http://img1.liveinternet.ru/images/attach/c/7/96/349/96349469_large_7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00298" y="357166"/>
            <a:ext cx="607223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Пальчиковая гимнастика: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« Новые кроссовки»</a:t>
            </a:r>
          </a:p>
          <a:p>
            <a:endParaRPr lang="ru-RU" sz="14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Как у нашей кошки     </a:t>
            </a:r>
            <a:r>
              <a:rPr lang="ru-RU" sz="1400" i="1" dirty="0" smtClean="0">
                <a:solidFill>
                  <a:srgbClr val="002060"/>
                </a:solidFill>
                <a:latin typeface="Bookman Old Style" pitchFamily="18" charset="0"/>
              </a:rPr>
              <a:t>(загибают на руках пальчики по одному,                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На ногах сапожки.</a:t>
            </a:r>
            <a:r>
              <a:rPr lang="ru-RU" sz="1400" i="1" dirty="0" smtClean="0">
                <a:solidFill>
                  <a:srgbClr val="002060"/>
                </a:solidFill>
                <a:latin typeface="Bookman Old Style" pitchFamily="18" charset="0"/>
              </a:rPr>
              <a:t>                            начиная с большого).</a:t>
            </a:r>
            <a:endParaRPr lang="ru-RU" sz="14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Как у нашей свинки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На ногах ботинки.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А у пса на лапках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Голубые тапки.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А козленок маленький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Обувает валенки.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У сыночка Вовки –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 Новые кроссовки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Вот так, вот так                 </a:t>
            </a:r>
            <a:r>
              <a:rPr lang="ru-RU" sz="1200" i="1" dirty="0" smtClean="0">
                <a:solidFill>
                  <a:srgbClr val="002060"/>
                </a:solidFill>
                <a:latin typeface="Bookman Old Style" pitchFamily="18" charset="0"/>
              </a:rPr>
              <a:t>(Попеременно стучат то ладошками, то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Новые кроссовки.                             </a:t>
            </a:r>
            <a:r>
              <a:rPr lang="ru-RU" sz="1400" i="1" dirty="0" smtClean="0">
                <a:solidFill>
                  <a:srgbClr val="002060"/>
                </a:solidFill>
                <a:latin typeface="Bookman Old Style" pitchFamily="18" charset="0"/>
              </a:rPr>
              <a:t>кулачками).</a:t>
            </a:r>
            <a:endParaRPr lang="ru-RU" sz="14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Вот так, вот так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Новые кроссовки.</a:t>
            </a:r>
            <a:endParaRPr lang="ru-RU" sz="1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8" name="Picture 4" descr="http://dou-176.ru/sites/default/files/field/image/1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714488"/>
            <a:ext cx="2286016" cy="193454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500166" y="1000108"/>
            <a:ext cx="72866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Для чего человеку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одежда нужна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?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Укрывает от дождика, ветра она,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Согревает в морозы, защищает в жару,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От прохлады избавит она поутру.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Куртки, блузки, пальто и штаны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Платья, юбки, рубашки нужны.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154" y="615305"/>
            <a:ext cx="5561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>Для </a:t>
            </a:r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>чего человеку нужна </a:t>
            </a: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одежда</a:t>
            </a:r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>?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7" name="Picture 2" descr="https://www.kidkat.ru/i/shop/wojcik-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85984" y="3286124"/>
            <a:ext cx="4489479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-2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Ольга\Downloads\1244382788_rsrrss-copy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2895600" cy="40720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4" descr="C:\Users\Ольга\Downloads\1244382825_rryorr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612206"/>
            <a:ext cx="3048000" cy="424579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6" descr="C:\Users\Ольга\Downloads\330026694634_1244382675_vesna-1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071670" y="3000372"/>
            <a:ext cx="2962789" cy="406486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5" descr="C:\Users\Ольга\Downloads\1244382819_rrsr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714356"/>
            <a:ext cx="2590800" cy="355451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Прямоугольник 9"/>
          <p:cNvSpPr/>
          <p:nvPr/>
        </p:nvSpPr>
        <p:spPr>
          <a:xfrm>
            <a:off x="1357290" y="214290"/>
            <a:ext cx="750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Игра: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«Угадай, в какое время года носят эту одежду»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thumbs.dreamstime.com/z/winter-clothes-collection-eps-vector-illustration-336623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71480"/>
            <a:ext cx="714380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929586" y="571480"/>
            <a:ext cx="500066" cy="5214974"/>
          </a:xfrm>
          <a:prstGeom prst="roundRect">
            <a:avLst/>
          </a:prstGeom>
          <a:solidFill>
            <a:srgbClr val="99D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8148" y="785794"/>
            <a:ext cx="7143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И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Г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Р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А </a:t>
            </a:r>
          </a:p>
          <a:p>
            <a:pPr algn="ctr"/>
            <a:endParaRPr lang="ru-RU" sz="2400" b="1" dirty="0" smtClean="0">
              <a:solidFill>
                <a:srgbClr val="633EEA"/>
              </a:solidFill>
              <a:latin typeface="Bookman Old Style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Ж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А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Д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И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Н</a:t>
            </a:r>
          </a:p>
          <a:p>
            <a:pPr algn="ctr"/>
            <a:r>
              <a:rPr lang="ru-RU" sz="2400" b="1" dirty="0" smtClean="0">
                <a:solidFill>
                  <a:srgbClr val="633EEA"/>
                </a:solidFill>
                <a:latin typeface="Bookman Old Style" pitchFamily="18" charset="0"/>
              </a:rPr>
              <a:t>А</a:t>
            </a:r>
            <a:endParaRPr lang="ru-RU" sz="2400" dirty="0">
              <a:solidFill>
                <a:srgbClr val="633EEA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5934670"/>
            <a:ext cx="621510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633EEA"/>
                </a:solidFill>
              </a:rPr>
              <a:t>Представь, что это всё твои вещи. Ответь на вопросы (мой, моя, моё, мои): -Это чьи перчатки? – Это мои перчатки… </a:t>
            </a:r>
            <a:r>
              <a:rPr lang="ru-RU" dirty="0" smtClean="0">
                <a:solidFill>
                  <a:srgbClr val="633EEA"/>
                </a:solidFill>
              </a:rPr>
              <a:t/>
            </a:r>
            <a:br>
              <a:rPr lang="ru-RU" dirty="0" smtClean="0">
                <a:solidFill>
                  <a:srgbClr val="633EEA"/>
                </a:solidFill>
              </a:rPr>
            </a:br>
            <a:r>
              <a:rPr lang="ru-RU" b="1" dirty="0" smtClean="0">
                <a:solidFill>
                  <a:srgbClr val="633EEA"/>
                </a:solidFill>
              </a:rPr>
              <a:t> </a:t>
            </a:r>
            <a:endParaRPr lang="ru-RU" dirty="0">
              <a:solidFill>
                <a:srgbClr val="633EEA"/>
              </a:solidFill>
            </a:endParaRPr>
          </a:p>
        </p:txBody>
      </p:sp>
      <p:pic>
        <p:nvPicPr>
          <p:cNvPr id="11" name="Picture 3" descr="C:\Documents and Settings\Пользователь\Рабочий стол\Одежда обувь\33ec2180613aeb0802e64ba4b856803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69"/>
          <a:stretch>
            <a:fillRect/>
          </a:stretch>
        </p:blipFill>
        <p:spPr bwMode="auto">
          <a:xfrm>
            <a:off x="0" y="4785985"/>
            <a:ext cx="2500298" cy="207201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572132" y="0"/>
            <a:ext cx="421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Упражнение: </a:t>
            </a:r>
          </a:p>
          <a:p>
            <a:r>
              <a:rPr lang="ru-RU" sz="2400" i="1" dirty="0" smtClean="0">
                <a:solidFill>
                  <a:srgbClr val="C00000"/>
                </a:solidFill>
                <a:latin typeface="Bookman Old Style" pitchFamily="18" charset="0"/>
              </a:rPr>
              <a:t>«Назови ласково»  </a:t>
            </a:r>
          </a:p>
          <a:p>
            <a:r>
              <a:rPr lang="ru-RU" sz="2400" i="1" dirty="0" smtClean="0">
                <a:solidFill>
                  <a:srgbClr val="C00000"/>
                </a:solidFill>
                <a:latin typeface="Bookman Old Style" pitchFamily="18" charset="0"/>
              </a:rPr>
              <a:t>(«В гостях у гномов»)</a:t>
            </a:r>
            <a:endParaRPr lang="ru-RU" sz="2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7" name="Рисунок 1" descr="резиновые сапожки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571612"/>
            <a:ext cx="3032118" cy="27981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" descr="резиновые сапожки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214818"/>
            <a:ext cx="1948368" cy="179804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 descr="тапочки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428736"/>
            <a:ext cx="3571900" cy="35719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3" descr="тапочки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2198" y="3929066"/>
            <a:ext cx="2000240" cy="200024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1" descr="шапка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428604"/>
            <a:ext cx="4143404" cy="41434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1" descr="шапка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500438"/>
            <a:ext cx="2295540" cy="229554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1" descr="бейсболка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71546"/>
            <a:ext cx="4572032" cy="355499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1" descr="бейсболка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286256"/>
            <a:ext cx="2398944" cy="186530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Users\Ольга\Downloads\одежда  обувь  головные уборы\chinsn02f копия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85852" y="500042"/>
            <a:ext cx="4286280" cy="490561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7" name="Picture 3" descr="C:\Users\Ольга\Downloads\одежда  обувь  головные уборы\chinsn02f коп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3857628"/>
            <a:ext cx="2172357" cy="248624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8" name="Picture 3" descr="C:\Users\Ольга\Downloads\одежда  обувь  головные уборы\detskie-zagadki-odejdu-79699-large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10" y="1785926"/>
            <a:ext cx="5397620" cy="25476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9" name="Picture 3" descr="C:\Users\Ольга\Downloads\одежда  обувь  головные уборы\detskie-zagadki-odejdu-79699-large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9" y="4841263"/>
            <a:ext cx="3286148" cy="155106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4" descr="http://img1.liveinternet.ru/images/attach/c/7/96/349/96349469_large_7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571604" y="357166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Массаж «Су Джок»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848479"/>
            <a:ext cx="814393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Платья - девочек наряд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Платья носят все подряд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Юли, Ани, Маши, Зины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Каролины и Марины.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                                      Брюки мальчикам нужны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                                      С ними мальчики дружны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                                      И зимой, и осенью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                                      Ежедневно носят их.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cs typeface="Arial" pitchFamily="34" charset="0"/>
              </a:rPr>
              <a:t>                                         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2060"/>
              </a:solidFill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7" name="Picture 4" descr="http://dou-176.ru/sites/default/files/field/image/1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42852"/>
            <a:ext cx="3123433" cy="26432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img.sovenok.co.uk/hats/speech/gift-for-neznaika_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71480"/>
            <a:ext cx="7277952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3108" y="5857892"/>
            <a:ext cx="700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Рассмотри картинку, найди все шляпы в комнате и составь предложения: «Красная шляпа под столом.</a:t>
            </a:r>
          </a:p>
          <a:p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 Я достал красную шляпу из-под стола»</a:t>
            </a:r>
            <a:endParaRPr lang="ru-RU" sz="16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14290"/>
            <a:ext cx="4976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Упражнение: «Найди шляпу»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Ольга\Downloads\одежда  обувь  головные уборы\obuv__intertop_02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000108"/>
            <a:ext cx="2946400" cy="22103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3" descr="C:\Users\Ольга\Downloads\одежда  обувь  головные уборы\chinsn02f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928670"/>
            <a:ext cx="2438400" cy="27907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Picture 1" descr="C:\Users\Ольга\Downloads\одежда  обувь  головные уборы\одежда\4807039.700x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786058"/>
            <a:ext cx="2982058" cy="38766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Picture 6" descr="C:\Users\Ольга\Downloads\одежда  обувь  головные уборы\одежда\0_a71e9_49c357d6_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071678">
            <a:off x="5907872" y="3519149"/>
            <a:ext cx="1538554" cy="268547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428728" y="428604"/>
            <a:ext cx="5762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Игра: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«Четвёртый лишний»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«Четвёртый лишний»</a:t>
            </a:r>
          </a:p>
        </p:txBody>
      </p:sp>
      <p:pic>
        <p:nvPicPr>
          <p:cNvPr id="1026" name="Picture 2" descr="C:\Documents and Settings\Пользователь\Рабочий стол\Одежда обувь\c7f1ab8986e231e1e3212a339ce6d6ee.jpg"/>
          <p:cNvPicPr>
            <a:picLocks noChangeAspect="1" noChangeArrowheads="1"/>
          </p:cNvPicPr>
          <p:nvPr/>
        </p:nvPicPr>
        <p:blipFill>
          <a:blip r:embed="rId3" cstate="screen"/>
          <a:srcRect l="2050" t="2201" r="54472" b="9748"/>
          <a:stretch>
            <a:fillRect/>
          </a:stretch>
        </p:blipFill>
        <p:spPr bwMode="auto">
          <a:xfrm>
            <a:off x="1763688" y="1328410"/>
            <a:ext cx="1524000" cy="2133600"/>
          </a:xfrm>
          <a:prstGeom prst="rect">
            <a:avLst/>
          </a:prstGeom>
          <a:noFill/>
          <a:effectLst/>
        </p:spPr>
      </p:pic>
      <p:pic>
        <p:nvPicPr>
          <p:cNvPr id="1027" name="Picture 3" descr="C:\Documents and Settings\Пользователь\Рабочий стол\Одежда обувь\33ec2180613aeb0802e64ba4b856803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69"/>
          <a:stretch>
            <a:fillRect/>
          </a:stretch>
        </p:blipFill>
        <p:spPr bwMode="auto">
          <a:xfrm>
            <a:off x="5051379" y="1288996"/>
            <a:ext cx="2789582" cy="2212428"/>
          </a:xfrm>
          <a:prstGeom prst="rect">
            <a:avLst/>
          </a:prstGeom>
          <a:noFill/>
          <a:effectLst/>
        </p:spPr>
      </p:pic>
      <p:pic>
        <p:nvPicPr>
          <p:cNvPr id="1028" name="Picture 4" descr="C:\Documents and Settings\Пользователь\Рабочий стол\Одежда обувь\1dbfa8397bd2adb795b647fb4d93734b.jpg"/>
          <p:cNvPicPr>
            <a:picLocks noChangeAspect="1" noChangeArrowheads="1"/>
          </p:cNvPicPr>
          <p:nvPr/>
        </p:nvPicPr>
        <p:blipFill>
          <a:blip r:embed="rId5" cstate="screen"/>
          <a:srcRect l="60221" t="49777" r="14803" b="31444"/>
          <a:stretch>
            <a:fillRect/>
          </a:stretch>
        </p:blipFill>
        <p:spPr bwMode="auto">
          <a:xfrm>
            <a:off x="2628900" y="4114800"/>
            <a:ext cx="1905000" cy="1981200"/>
          </a:xfrm>
          <a:prstGeom prst="rect">
            <a:avLst/>
          </a:prstGeom>
          <a:noFill/>
          <a:effectLst/>
        </p:spPr>
      </p:pic>
      <p:pic>
        <p:nvPicPr>
          <p:cNvPr id="1029" name="Picture 5" descr="C:\Documents and Settings\Пользователь\Рабочий стол\Одежда обувь\1a38d3568f9969106bb3ed250775f0d4.gif"/>
          <p:cNvPicPr>
            <a:picLocks noChangeAspect="1" noChangeArrowheads="1"/>
          </p:cNvPicPr>
          <p:nvPr/>
        </p:nvPicPr>
        <p:blipFill>
          <a:blip r:embed="rId6" cstate="screen"/>
          <a:srcRect t="6629" r="51235" b="21541"/>
          <a:stretch>
            <a:fillRect/>
          </a:stretch>
        </p:blipFill>
        <p:spPr bwMode="auto">
          <a:xfrm>
            <a:off x="5556515" y="3924300"/>
            <a:ext cx="2286000" cy="236220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361427561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728" y="428604"/>
            <a:ext cx="5762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Игра: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«Четвёртый лишний»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5" name="Picture 3" descr="C:\Users\Ольга\Downloads\одежда  обувь  головные уборы\detskie-zagadki-odejdu-79699-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00174"/>
            <a:ext cx="3581400" cy="169042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4" descr="C:\Users\Ольга\Downloads\одежда  обувь  головные уборы\2198-7893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1143000"/>
            <a:ext cx="3278316" cy="21828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1" descr="шапка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3214686"/>
            <a:ext cx="3143272" cy="31432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" descr="резиновые сапожки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214686"/>
            <a:ext cx="3264350" cy="30124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«Четвёртый лишний»</a:t>
            </a:r>
          </a:p>
        </p:txBody>
      </p:sp>
      <p:pic>
        <p:nvPicPr>
          <p:cNvPr id="1034" name="Picture 10" descr="C:\Documents and Settings\Пользователь\Рабочий стол\Одежда обувь\Панама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3692" r="3098"/>
          <a:stretch>
            <a:fillRect/>
          </a:stretch>
        </p:blipFill>
        <p:spPr bwMode="auto">
          <a:xfrm>
            <a:off x="1350524" y="1600200"/>
            <a:ext cx="2383276" cy="1988000"/>
          </a:xfrm>
          <a:prstGeom prst="rect">
            <a:avLst/>
          </a:prstGeom>
          <a:noFill/>
        </p:spPr>
      </p:pic>
      <p:pic>
        <p:nvPicPr>
          <p:cNvPr id="1035" name="Picture 11" descr="C:\Documents and Settings\Пользователь\Рабочий стол\Одежда обувь\Кепка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4149080"/>
            <a:ext cx="2590800" cy="1943100"/>
          </a:xfrm>
          <a:prstGeom prst="rect">
            <a:avLst/>
          </a:prstGeom>
          <a:noFill/>
        </p:spPr>
      </p:pic>
      <p:pic>
        <p:nvPicPr>
          <p:cNvPr id="1036" name="Picture 12" descr="C:\Documents and Settings\Пользователь\Рабочий стол\Одежда обувь\Босоножки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12" r="2471"/>
          <a:stretch>
            <a:fillRect/>
          </a:stretch>
        </p:blipFill>
        <p:spPr bwMode="auto">
          <a:xfrm>
            <a:off x="5562600" y="1524000"/>
            <a:ext cx="2209800" cy="1871579"/>
          </a:xfrm>
          <a:prstGeom prst="rect">
            <a:avLst/>
          </a:prstGeom>
          <a:noFill/>
        </p:spPr>
      </p:pic>
      <p:pic>
        <p:nvPicPr>
          <p:cNvPr id="1038" name="Picture 14" descr="C:\Documents and Settings\Пользователь\Рабочий стол\Одежда обувь\шляпка.gif"/>
          <p:cNvPicPr>
            <a:picLocks noChangeAspect="1" noChangeArrowheads="1"/>
          </p:cNvPicPr>
          <p:nvPr/>
        </p:nvPicPr>
        <p:blipFill>
          <a:blip r:embed="rId6" cstate="screen"/>
          <a:srcRect l="3015" t="7941" r="2132" b="735"/>
          <a:stretch>
            <a:fillRect/>
          </a:stretch>
        </p:blipFill>
        <p:spPr bwMode="auto">
          <a:xfrm>
            <a:off x="5638800" y="4724400"/>
            <a:ext cx="2286000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21471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00166" y="285728"/>
            <a:ext cx="5762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Игра: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«Четвёртый лишний»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5" name="Picture 6" descr="C:\Users\Ольга\Downloads\22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0226">
            <a:off x="2315129" y="951593"/>
            <a:ext cx="2112006" cy="29064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7" descr="C:\Users\Ольга\Downloads\8374373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3276600" cy="356402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1" descr="пальт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571480"/>
            <a:ext cx="2267198" cy="30210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сапожки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3786190"/>
            <a:ext cx="2571768" cy="256883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://img1.liveinternet.ru/images/attach/c/7/96/349/96349469_large_7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286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Bookman Old Style" pitchFamily="18" charset="0"/>
              </a:rPr>
              <a:t>Физминутка</a:t>
            </a:r>
            <a:r>
              <a:rPr lang="ru-RU" sz="3200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3200" i="1" dirty="0" smtClean="0">
                <a:solidFill>
                  <a:srgbClr val="C00000"/>
                </a:solidFill>
                <a:latin typeface="Bookman Old Style" pitchFamily="18" charset="0"/>
              </a:rPr>
              <a:t>«Идем на прогулку». </a:t>
            </a:r>
            <a:endParaRPr lang="ru-RU" sz="3200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785794"/>
            <a:ext cx="55721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Импровизация движений.</a:t>
            </a:r>
          </a:p>
          <a:p>
            <a:endParaRPr lang="ru-RU" sz="20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Мы снимаем тапки,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Надеваем шапки,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Шарфики, штанишки,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Сапоги, пальтишки,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Надеваем куртки —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Готовы для прогулки!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5" name="Picture 2" descr="https://www.kidkat.ru/i/shop/wojcik-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143504" y="1142984"/>
            <a:ext cx="3834763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285784" y="214290"/>
            <a:ext cx="9144000" cy="76944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Bookman Old Style" pitchFamily="18" charset="0"/>
              </a:rPr>
              <a:t>Звуковая распевка</a:t>
            </a:r>
            <a:endParaRPr lang="ru-RU" sz="4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6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1143000" cy="9286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4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214422"/>
            <a:ext cx="971550" cy="9286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5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1214422"/>
            <a:ext cx="1282700" cy="9286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2285992"/>
            <a:ext cx="1282700" cy="92868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4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643182"/>
            <a:ext cx="971550" cy="92868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000372"/>
            <a:ext cx="1143000" cy="92868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Picture 2" descr="http://img-fotki.yandex.ru/get/6620/37366204.6e/0_9167b_7d1dc768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1000108"/>
            <a:ext cx="3943334" cy="486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428860" y="60007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Молодец, ты пел очень хорошо.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4" descr="http://img1.liveinternet.ru/images/attach/c/7/96/349/96349469_large_7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http://dg53.mycdn.me/image?t=0&amp;bid=816706215205&amp;id=816706215205&amp;plc=WEB&amp;tkn=*NnsvJ5QckBUrUcVoSmRzPdFOv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28604"/>
            <a:ext cx="5185007" cy="3892811"/>
          </a:xfrm>
          <a:prstGeom prst="rect">
            <a:avLst/>
          </a:prstGeom>
          <a:ln w="88900" cap="sq" cmpd="thickThin">
            <a:solidFill>
              <a:srgbClr val="633EE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2" descr="http://dg53.mycdn.me/image?t=0&amp;bid=816706214437&amp;id=816706214437&amp;plc=WEB&amp;tkn=*zl8NSOThfqoRcSyC-YVpjoyLSg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28604"/>
            <a:ext cx="5169146" cy="3857652"/>
          </a:xfrm>
          <a:prstGeom prst="rect">
            <a:avLst/>
          </a:prstGeom>
          <a:ln w="88900" cap="sq" cmpd="thickThin">
            <a:solidFill>
              <a:srgbClr val="633EE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Рисунок 17" descr="http://vashlogoped-online.ru/wp-content/uploads/2013/05/truboch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428604"/>
            <a:ext cx="5015211" cy="3929089"/>
          </a:xfrm>
          <a:prstGeom prst="rect">
            <a:avLst/>
          </a:prstGeom>
          <a:ln w="88900" cap="sq" cmpd="thickThin">
            <a:solidFill>
              <a:srgbClr val="633EE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1" name="Picture 2" descr="http://dg53.mycdn.me/image?t=0&amp;bid=816706216485&amp;id=816706216485&amp;plc=WEB&amp;tkn=*qy0XeKuCKDiDFRun8fBz0XdyN0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28604"/>
            <a:ext cx="5286412" cy="3893372"/>
          </a:xfrm>
          <a:prstGeom prst="rect">
            <a:avLst/>
          </a:prstGeom>
          <a:ln w="88900" cap="sq" cmpd="thickThin">
            <a:solidFill>
              <a:srgbClr val="633EE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2" name="Picture 16" descr="http://img-fotki.yandex.ru/get/9168/47407354.d15/0_15120c_713bb984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357166"/>
            <a:ext cx="5286412" cy="3963788"/>
          </a:xfrm>
          <a:prstGeom prst="rect">
            <a:avLst/>
          </a:prstGeom>
          <a:ln w="88900" cap="sq" cmpd="thickThin">
            <a:solidFill>
              <a:srgbClr val="633EE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857224" y="6357958"/>
            <a:ext cx="3958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Подуй на чашку, остуди чай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 descr="http://avandor.ru/photos/59df7a5a196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http://avandor.ru/photos/59df7a5a196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http://avandor.ru/photos/59df7a5a196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6" name="Picture 8" descr="http://xn--i1abbnckbmcl9fb.xn--p1ai/%D1%81%D1%82%D0%B0%D1%82%D1%8C%D0%B8/524958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6572264" cy="6862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428604"/>
            <a:ext cx="25002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Bookman Old Style" pitchFamily="18" charset="0"/>
              </a:rPr>
              <a:t>Незнайка прислал фотографии своего дома. Он просит тебя подсказать, куда подевались его вещи.</a:t>
            </a: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Рассмотри картинку и составь предложения о том, где лежат </a:t>
            </a:r>
            <a:r>
              <a:rPr lang="ru-RU" sz="1400" dirty="0" err="1" smtClean="0">
                <a:latin typeface="Bookman Old Style" pitchFamily="18" charset="0"/>
              </a:rPr>
              <a:t>Незнайкины</a:t>
            </a:r>
            <a:r>
              <a:rPr lang="ru-RU" sz="1400" dirty="0" smtClean="0">
                <a:latin typeface="Bookman Old Style" pitchFamily="18" charset="0"/>
              </a:rPr>
              <a:t> вещи:</a:t>
            </a:r>
          </a:p>
          <a:p>
            <a:pPr algn="ctr"/>
            <a:endParaRPr lang="ru-RU" sz="1400" i="1" dirty="0" smtClean="0">
              <a:latin typeface="Bookman Old Style" pitchFamily="18" charset="0"/>
            </a:endParaRPr>
          </a:p>
          <a:p>
            <a:pPr algn="ctr"/>
            <a:r>
              <a:rPr lang="ru-RU" sz="1400" i="1" dirty="0" smtClean="0">
                <a:latin typeface="Bookman Old Style" pitchFamily="18" charset="0"/>
              </a:rPr>
              <a:t>Портфель стоит под столом.</a:t>
            </a:r>
          </a:p>
          <a:p>
            <a:pPr algn="ctr"/>
            <a:endParaRPr lang="ru-RU" sz="1400" i="1" dirty="0" smtClean="0">
              <a:latin typeface="Bookman Old Style" pitchFamily="18" charset="0"/>
            </a:endParaRPr>
          </a:p>
          <a:p>
            <a:pPr algn="ctr"/>
            <a:r>
              <a:rPr lang="ru-RU" sz="1400" i="1" dirty="0" smtClean="0">
                <a:latin typeface="Bookman Old Style" pitchFamily="18" charset="0"/>
              </a:rPr>
              <a:t>Свитер лежит на диване и т.д.</a:t>
            </a:r>
            <a:endParaRPr lang="ru-RU" sz="14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Детский пуловер спицами для мальчика 3 год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8286777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00430" y="0"/>
            <a:ext cx="487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«Для кого одежда?» </a:t>
            </a:r>
            <a:endParaRPr lang="ru-RU" sz="3200" b="1" dirty="0" smtClean="0">
              <a:solidFill>
                <a:srgbClr val="C00000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playcast.ru/uploads/2015/12/15/163302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Прямоугольник 3"/>
          <p:cNvSpPr/>
          <p:nvPr/>
        </p:nvSpPr>
        <p:spPr>
          <a:xfrm>
            <a:off x="1071538" y="1714488"/>
            <a:ext cx="7786742" cy="19288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472" y="214290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Как можно назвать одним словом?</a:t>
            </a:r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Рисунок 2" descr="куртка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176778"/>
            <a:ext cx="2571768" cy="268122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 descr="брюки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785794"/>
            <a:ext cx="2883604" cy="288289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 descr="рубашка 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451229"/>
            <a:ext cx="3406771" cy="340677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3" descr="платье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4257676"/>
            <a:ext cx="3343398" cy="260032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" descr="пальто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571480"/>
            <a:ext cx="2267198" cy="30210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2" descr="юбка 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214422"/>
            <a:ext cx="2428892" cy="216534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714480" y="3500438"/>
            <a:ext cx="4429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ОДЕЖДА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1500166" y="2643182"/>
            <a:ext cx="4929222" cy="2041408"/>
          </a:xfrm>
          <a:prstGeom prst="cloudCallout">
            <a:avLst>
              <a:gd name="adj1" fmla="val -28330"/>
              <a:gd name="adj2" fmla="val 89259"/>
            </a:avLst>
          </a:prstGeom>
          <a:solidFill>
            <a:srgbClr val="AB96E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428860" y="3000372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Одежда - это то</a:t>
            </a:r>
            <a:r>
              <a:rPr lang="ru-RU" sz="2400" dirty="0" smtClean="0">
                <a:solidFill>
                  <a:srgbClr val="002060"/>
                </a:solidFill>
              </a:rPr>
              <a:t>, что мы с вами надеваем на себя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6572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Как можно назвать одним словом?</a:t>
            </a:r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7" name="Рисунок 1" descr="шапка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785794"/>
            <a:ext cx="3260708" cy="32607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" descr="берет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0"/>
            <a:ext cx="4557722" cy="455772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 descr="бейсболка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644897"/>
            <a:ext cx="4132329" cy="321310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57290" y="3286124"/>
            <a:ext cx="6572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ГОЛОВНЫЕ УБОРЫ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1500166" y="2643182"/>
            <a:ext cx="4929222" cy="2041408"/>
          </a:xfrm>
          <a:prstGeom prst="cloudCallout">
            <a:avLst>
              <a:gd name="adj1" fmla="val -28330"/>
              <a:gd name="adj2" fmla="val 89259"/>
            </a:avLst>
          </a:prstGeom>
          <a:solidFill>
            <a:srgbClr val="AB96E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3071810"/>
            <a:ext cx="4474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Головные уборы </a:t>
            </a: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– это то,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что мы надеваем на голову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1" descr="босоножки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2862253" cy="214793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44" y="0"/>
            <a:ext cx="6572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Как можно назвать одним словом?</a:t>
            </a:r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7" name="Рисунок 1" descr="резиновые сапожки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85728"/>
            <a:ext cx="3032118" cy="27981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" descr="сапожки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357562"/>
            <a:ext cx="2571768" cy="256883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 descr="туфли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643314"/>
            <a:ext cx="3071811" cy="30718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00298" y="2928934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ОБУВЬ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1" name="Рисунок 3" descr="тапочки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3643314"/>
            <a:ext cx="2643206" cy="26432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Выноска-облако 11"/>
          <p:cNvSpPr/>
          <p:nvPr/>
        </p:nvSpPr>
        <p:spPr>
          <a:xfrm>
            <a:off x="1142976" y="2357430"/>
            <a:ext cx="4929222" cy="2541474"/>
          </a:xfrm>
          <a:prstGeom prst="cloudCallout">
            <a:avLst>
              <a:gd name="adj1" fmla="val -28330"/>
              <a:gd name="adj2" fmla="val 89259"/>
            </a:avLst>
          </a:prstGeom>
          <a:solidFill>
            <a:srgbClr val="AB96E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00232" y="3071810"/>
            <a:ext cx="3882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Обувь </a:t>
            </a: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– это то, что мы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надеваем на ноги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2" y="11861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1680" y="404664"/>
            <a:ext cx="604867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От холода и снега Согреет, где б ты ни был! Пусть в ней похож ты на мишутку, Зимой наденешь что ты? </a:t>
            </a:r>
            <a:endParaRPr lang="ru-RU" sz="2800" dirty="0"/>
          </a:p>
        </p:txBody>
      </p:sp>
      <p:pic>
        <p:nvPicPr>
          <p:cNvPr id="6" name="Picture 4" descr="http://glamuryata.ru/nunumoynnu/d0b4d0b8d0b4d0b0d0bad182d0b8d187d0b5d181d0bad0b8d0b9d0bcd0b0-8057476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5816" y="1412776"/>
            <a:ext cx="4189009" cy="5110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33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23728" y="692696"/>
            <a:ext cx="612068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3600" dirty="0">
                <a:ln w="13335" cmpd="sng">
                  <a:solidFill>
                    <a:srgbClr val="FFC000"/>
                  </a:solidFill>
                  <a:prstDash val="solid"/>
                </a:ln>
              </a:rPr>
              <a:t>Один вход, три выхода.</a:t>
            </a:r>
            <a:r>
              <a:rPr lang="ru-RU" dirty="0">
                <a:ln w="13335" cmpd="sng">
                  <a:solidFill>
                    <a:srgbClr val="FFC000"/>
                  </a:solidFill>
                  <a:prstDash val="solid"/>
                </a:ln>
              </a:rPr>
              <a:t> </a:t>
            </a:r>
            <a:endParaRPr lang="ru-RU" dirty="0"/>
          </a:p>
        </p:txBody>
      </p:sp>
      <p:pic>
        <p:nvPicPr>
          <p:cNvPr id="7" name="Picture 2" descr="http://www.odevaika.ru/upload/catalog_images/802001/80200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612" y="1556792"/>
            <a:ext cx="5886796" cy="4462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3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freeppt.ru/MyShablony/Zimn_sk_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ft-96.ru/photos/detskaya-odejda-shtany-zimnie-21194-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844824"/>
            <a:ext cx="3209685" cy="4578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403648" y="692696"/>
            <a:ext cx="604867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ln w="13335" cmpd="sng">
                  <a:solidFill>
                    <a:srgbClr val="FFC000"/>
                  </a:solidFill>
                  <a:prstDash val="solid"/>
                </a:ln>
              </a:rPr>
              <a:t>По дороге я шёл, Две дороги нашёл, По обеим пошёл.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875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9880</TotalTime>
  <Words>543</Words>
  <Application>Microsoft Office PowerPoint</Application>
  <PresentationFormat>Экран (4:3)</PresentationFormat>
  <Paragraphs>111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ВОЛШЕБНЫЕ ПРИЩЕПКИ</dc:title>
  <dc:creator>ENTER</dc:creator>
  <cp:lastModifiedBy>Надежда</cp:lastModifiedBy>
  <cp:revision>1504</cp:revision>
  <dcterms:created xsi:type="dcterms:W3CDTF">2013-04-19T14:54:51Z</dcterms:created>
  <dcterms:modified xsi:type="dcterms:W3CDTF">2019-11-23T08:50:33Z</dcterms:modified>
</cp:coreProperties>
</file>