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308" r:id="rId3"/>
    <p:sldId id="301" r:id="rId4"/>
    <p:sldId id="284" r:id="rId5"/>
    <p:sldId id="286" r:id="rId6"/>
    <p:sldId id="285" r:id="rId7"/>
    <p:sldId id="288" r:id="rId8"/>
    <p:sldId id="309" r:id="rId9"/>
    <p:sldId id="282" r:id="rId10"/>
    <p:sldId id="290" r:id="rId11"/>
    <p:sldId id="291" r:id="rId12"/>
    <p:sldId id="293" r:id="rId13"/>
    <p:sldId id="292" r:id="rId14"/>
    <p:sldId id="297" r:id="rId15"/>
    <p:sldId id="294" r:id="rId16"/>
    <p:sldId id="296" r:id="rId17"/>
    <p:sldId id="302" r:id="rId18"/>
    <p:sldId id="299" r:id="rId19"/>
    <p:sldId id="272" r:id="rId20"/>
    <p:sldId id="303" r:id="rId21"/>
    <p:sldId id="269" r:id="rId22"/>
    <p:sldId id="304" r:id="rId23"/>
    <p:sldId id="305" r:id="rId24"/>
    <p:sldId id="307" r:id="rId25"/>
    <p:sldId id="306" r:id="rId26"/>
    <p:sldId id="311" r:id="rId27"/>
    <p:sldId id="31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442ADE"/>
    <a:srgbClr val="ACA1F1"/>
    <a:srgbClr val="FFE07D"/>
    <a:srgbClr val="FFD243"/>
    <a:srgbClr val="FFFF99"/>
    <a:srgbClr val="C9E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80C1C-9579-4208-B9AF-10FE81A7DF3A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A0A98-CC71-40C4-9DC7-89866A926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A0A98-CC71-40C4-9DC7-89866A92670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A0A98-CC71-40C4-9DC7-89866A92670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3.gif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5.png"/><Relationship Id="rId5" Type="http://schemas.openxmlformats.org/officeDocument/2006/relationships/image" Target="../media/image28.gif"/><Relationship Id="rId10" Type="http://schemas.openxmlformats.org/officeDocument/2006/relationships/image" Target="../media/image33.jpeg"/><Relationship Id="rId4" Type="http://schemas.openxmlformats.org/officeDocument/2006/relationships/image" Target="../media/image27.gif"/><Relationship Id="rId9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gif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foto.fastimagess.ru/img-q5y5x5n4g4041416t4o454v5i5i5o4s4z4j5u4v2r464u5u444r4n4/_nw/10/472974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Прямоугольник 8"/>
          <p:cNvSpPr/>
          <p:nvPr/>
        </p:nvSpPr>
        <p:spPr>
          <a:xfrm>
            <a:off x="0" y="2786058"/>
            <a:ext cx="7858180" cy="184665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33EEA"/>
                </a:solidFill>
                <a:latin typeface="Bookman Old Style" pitchFamily="18" charset="0"/>
              </a:rPr>
              <a:t>Лексическая тема </a:t>
            </a:r>
          </a:p>
          <a:p>
            <a:pPr algn="ctr"/>
            <a:r>
              <a:rPr lang="ru-RU" sz="6000" b="1" dirty="0" smtClean="0">
                <a:solidFill>
                  <a:srgbClr val="633EEA"/>
                </a:solidFill>
                <a:latin typeface="Bookman Old Style" pitchFamily="18" charset="0"/>
              </a:rPr>
              <a:t>«Осень»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626333" y="692447"/>
            <a:ext cx="5429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b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" name="Picture 12" descr="http://www.playcast.ru/uploads/2014/10/30/104263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357562"/>
            <a:ext cx="4571988" cy="286961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71740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 smtClean="0">
              <a:solidFill>
                <a:srgbClr val="633EEA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36981" y="4286256"/>
            <a:ext cx="32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33EEA"/>
                </a:solidFill>
                <a:latin typeface="Bookman Old Style" pitchFamily="18" charset="0"/>
              </a:rPr>
              <a:t> </a:t>
            </a:r>
            <a:endParaRPr lang="ru-RU" i="1" dirty="0">
              <a:solidFill>
                <a:srgbClr val="633EEA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868" y="142852"/>
            <a:ext cx="3813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Часто идут дожди</a:t>
            </a:r>
          </a:p>
        </p:txBody>
      </p:sp>
      <p:pic>
        <p:nvPicPr>
          <p:cNvPr id="6" name="Picture 2" descr="http://kristof-blog.ru/picture10.png?i=21727&amp;k=kartinki-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42852"/>
            <a:ext cx="5762705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0" descr="http://img1.picmix.com/output/stamp/normal/8/3/9/0/60938_7529f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6338" y="4000505"/>
            <a:ext cx="3897672" cy="2857496"/>
          </a:xfrm>
          <a:prstGeom prst="rect">
            <a:avLst/>
          </a:prstGeom>
          <a:noFill/>
        </p:spPr>
      </p:pic>
      <p:pic>
        <p:nvPicPr>
          <p:cNvPr id="9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85728"/>
            <a:ext cx="3214686" cy="3214686"/>
          </a:xfrm>
          <a:prstGeom prst="rect">
            <a:avLst/>
          </a:prstGeom>
          <a:noFill/>
        </p:spPr>
      </p:pic>
      <p:pic>
        <p:nvPicPr>
          <p:cNvPr id="10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42852"/>
            <a:ext cx="3214686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0"/>
            <a:ext cx="30796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Птицы улетают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в тёплые страны</a:t>
            </a:r>
          </a:p>
        </p:txBody>
      </p:sp>
      <p:pic>
        <p:nvPicPr>
          <p:cNvPr id="6" name="Picture 8" descr="http://crosti.ru/patterns/00/17/d3/0e40be3c10/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0"/>
            <a:ext cx="49292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img1.picmix.com/output/stamp/thumb/0/9/3/2/252390_e605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85794"/>
            <a:ext cx="3913413" cy="246126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68674" y="142852"/>
            <a:ext cx="5123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Листья на деревьях желтеют</a:t>
            </a:r>
          </a:p>
        </p:txBody>
      </p:sp>
      <p:pic>
        <p:nvPicPr>
          <p:cNvPr id="6" name="Picture 4" descr="http://www.vipzags.ru/images/kolomenskoe/kolom_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-28647"/>
            <a:ext cx="4929190" cy="6886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68674" y="142852"/>
            <a:ext cx="5161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Листья опадают. </a:t>
            </a:r>
            <a:r>
              <a:rPr lang="ru-RU" sz="2400" b="1" i="1" dirty="0" smtClean="0">
                <a:solidFill>
                  <a:srgbClr val="002060"/>
                </a:solidFill>
                <a:latin typeface="Bookman Old Style" pitchFamily="18" charset="0"/>
              </a:rPr>
              <a:t>Листопад…</a:t>
            </a:r>
          </a:p>
        </p:txBody>
      </p:sp>
      <p:pic>
        <p:nvPicPr>
          <p:cNvPr id="6" name="Picture 6" descr="https://25mb.ru/img/picture/Oct/03/d0a6d365d9dab6d2fe72884ed2a352c0/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0"/>
            <a:ext cx="53578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0" descr="http://schkola3syz.ucoz.ru/iqwtq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758778"/>
            <a:ext cx="3714744" cy="28975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68674" y="142852"/>
            <a:ext cx="4153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Дует холодный ветер…</a:t>
            </a:r>
          </a:p>
        </p:txBody>
      </p:sp>
      <p:pic>
        <p:nvPicPr>
          <p:cNvPr id="8" name="Picture 2" descr="http://gendocs.ru/gendocs/docs/21/20297/conv_1/file1_html_m63bdab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42852"/>
            <a:ext cx="7700210" cy="671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68674" y="142852"/>
            <a:ext cx="47660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Люди одеваются теплее…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(шапки, шарфы, сапожки, куртки)</a:t>
            </a:r>
          </a:p>
        </p:txBody>
      </p:sp>
      <p:pic>
        <p:nvPicPr>
          <p:cNvPr id="6" name="Picture 2" descr="http://userdocs.ru/pars_docs/refs/83/82859/82859_html_m57faa7c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290"/>
            <a:ext cx="7347243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68674" y="142852"/>
            <a:ext cx="5557933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Обобщение: </a:t>
            </a:r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что бывает осенью?</a:t>
            </a:r>
          </a:p>
        </p:txBody>
      </p:sp>
      <p:pic>
        <p:nvPicPr>
          <p:cNvPr id="12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52"/>
            <a:ext cx="3214686" cy="3214686"/>
          </a:xfrm>
          <a:prstGeom prst="rect">
            <a:avLst/>
          </a:prstGeom>
          <a:noFill/>
        </p:spPr>
      </p:pic>
      <p:pic>
        <p:nvPicPr>
          <p:cNvPr id="13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500042"/>
            <a:ext cx="3214686" cy="3214686"/>
          </a:xfrm>
          <a:prstGeom prst="rect">
            <a:avLst/>
          </a:prstGeom>
          <a:noFill/>
        </p:spPr>
      </p:pic>
      <p:pic>
        <p:nvPicPr>
          <p:cNvPr id="14" name="Picture 14" descr="Анимашки Цвет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00108"/>
            <a:ext cx="4368433" cy="5500726"/>
          </a:xfrm>
          <a:prstGeom prst="rect">
            <a:avLst/>
          </a:prstGeom>
          <a:noFill/>
        </p:spPr>
      </p:pic>
      <p:pic>
        <p:nvPicPr>
          <p:cNvPr id="15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47384">
            <a:off x="4804788" y="1453042"/>
            <a:ext cx="1114425" cy="857251"/>
          </a:xfrm>
          <a:prstGeom prst="rect">
            <a:avLst/>
          </a:prstGeom>
          <a:noFill/>
        </p:spPr>
      </p:pic>
      <p:pic>
        <p:nvPicPr>
          <p:cNvPr id="16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285860"/>
            <a:ext cx="1114425" cy="857251"/>
          </a:xfrm>
          <a:prstGeom prst="rect">
            <a:avLst/>
          </a:prstGeom>
          <a:noFill/>
        </p:spPr>
      </p:pic>
      <p:pic>
        <p:nvPicPr>
          <p:cNvPr id="17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48013">
            <a:off x="2473343" y="1098658"/>
            <a:ext cx="1114425" cy="857251"/>
          </a:xfrm>
          <a:prstGeom prst="rect">
            <a:avLst/>
          </a:prstGeom>
          <a:noFill/>
        </p:spPr>
      </p:pic>
      <p:pic>
        <p:nvPicPr>
          <p:cNvPr id="18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16607">
            <a:off x="4543137" y="2738286"/>
            <a:ext cx="1114425" cy="857251"/>
          </a:xfrm>
          <a:prstGeom prst="rect">
            <a:avLst/>
          </a:prstGeom>
          <a:noFill/>
        </p:spPr>
      </p:pic>
      <p:pic>
        <p:nvPicPr>
          <p:cNvPr id="19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4932">
            <a:off x="3194722" y="2326253"/>
            <a:ext cx="1114425" cy="857251"/>
          </a:xfrm>
          <a:prstGeom prst="rect">
            <a:avLst/>
          </a:prstGeom>
          <a:noFill/>
        </p:spPr>
      </p:pic>
      <p:pic>
        <p:nvPicPr>
          <p:cNvPr id="20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8847">
            <a:off x="2172558" y="1787098"/>
            <a:ext cx="1114431" cy="857256"/>
          </a:xfrm>
          <a:prstGeom prst="rect">
            <a:avLst/>
          </a:prstGeom>
          <a:noFill/>
        </p:spPr>
      </p:pic>
      <p:pic>
        <p:nvPicPr>
          <p:cNvPr id="21" name="Picture 60" descr="Анимашки Птицы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142984"/>
            <a:ext cx="1114425" cy="857251"/>
          </a:xfrm>
          <a:prstGeom prst="rect">
            <a:avLst/>
          </a:prstGeom>
          <a:noFill/>
        </p:spPr>
      </p:pic>
      <p:pic>
        <p:nvPicPr>
          <p:cNvPr id="22" name="Picture 2" descr="http://3.bp.blogspot.com/-UNhlwo9ZDW8/UWHAjwAhh-I/AAAAAAAAR3E/D1XtvM0mjzo/s1600/%D0%9A%D1%83%D1%80%D1%82%D0%BA%D0%B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714356"/>
            <a:ext cx="2857520" cy="41978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4" descr="http://3.bp.blogspot.com/-9zMpsXx2aF8/UWHCb6_mQlI/AAAAAAAAR50/x11lMpmbMfc/s1600/%D0%A8%D0%B0%D0%BF%D0%BA%D0%B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428604"/>
            <a:ext cx="2043352" cy="30017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10" descr="http://2.bp.blogspot.com/-TUUB94IuH1E/UWHBDK6c0mI/AAAAAAAAR4k/5nnDr55WJXQ/s1600/%D0%A8%D0%B0%D1%80%D1%8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3462376"/>
            <a:ext cx="2311457" cy="33956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8" descr="http://3.bp.blogspot.com/-26o-A-RFPtc/UWHDG1WQpXI/AAAAAAAAR6s/6eixixKrwUE/s1600/%D0%A1%D0%B0%D0%BF%D0%BE%D0%B3%D0%B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488" y="2071678"/>
            <a:ext cx="2408715" cy="3538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16" descr="http://boombob.ru/img/picture/May/19/1e3a5424653a9bc320e2cad2ac4a1c7c/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500042"/>
            <a:ext cx="5834342" cy="435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Picture 54" descr="http://tapenik.ru/dizain/dev_74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64354" y="1454420"/>
            <a:ext cx="3879646" cy="54035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5" name="Line 1" descr="1g0ge1nvj3ef1y9d1"/>
          <p:cNvSpPr>
            <a:spLocks noChangeShapeType="1"/>
          </p:cNvSpPr>
          <p:nvPr/>
        </p:nvSpPr>
        <p:spPr bwMode="auto">
          <a:xfrm>
            <a:off x="1138238" y="46831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0179" cy="6858000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285984" y="0"/>
            <a:ext cx="685801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tabLst>
                <a:tab pos="400050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Упражнение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Посмотри и скажи».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539750" algn="l"/>
              </a:tabLst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ea typeface="Arial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539750" algn="l"/>
              </a:tabLs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Предложить ребенку внимательно посмотреть на картинку, показать и сказать ему: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0050" algn="l"/>
                <a:tab pos="539750" algn="l"/>
              </a:tabLs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Посмотри! Идет дождь. На земле лужи. Это осень.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5397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 rot="10800000" flipV="1">
            <a:off x="500034" y="1357298"/>
            <a:ext cx="835821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Затем предложить ребенку ответить на вопросы: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5288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Что идет?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(Идет дождь.)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5288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Что на земле?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(На земле лужи.)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5288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Что это?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(Это осень.) и т.д.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5397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Запомни! Листочки на деревьях стали желтыми и красными. С деревьев опадают листья. Это листопад. Идет дождь. На земле лужи. Дует холодный ветер. Люди одеваются теплее (шапки, шарфы, сапоги, куртки.  Птицы улетают в тёплые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края.Это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осень.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571876"/>
            <a:ext cx="34291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Игра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«Подбери действие».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357694"/>
            <a:ext cx="8643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Листья осенью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(что делают?) — Листья осенью желтеют, опадают и т.д.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Дождь осенью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— Дождь осенью моросит, идет и т.д.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Птицы осенью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— Птицы осенью улетают.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Деревья осенью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— Деревья осенью роняют листья.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017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28992" y="428604"/>
            <a:ext cx="2661306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Bookman Old Style" pitchFamily="18" charset="0"/>
              </a:rPr>
              <a:t>Физминутка</a:t>
            </a:r>
            <a:endParaRPr lang="ru-RU" sz="2800" i="1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1428736"/>
            <a:ext cx="4786346" cy="34163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Мы листики осенние, 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на ветках мы сидим.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Дунул ветер – полетели.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Мы летели, мы летели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 И на землю тихо сели…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Ветер снова набежал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И листочки все поднял.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Завертел их, закружил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Bookman Old Style" pitchFamily="18" charset="0"/>
              </a:rPr>
              <a:t>И на землю опустил.</a:t>
            </a:r>
          </a:p>
        </p:txBody>
      </p:sp>
      <p:pic>
        <p:nvPicPr>
          <p:cNvPr id="10" name="Picture 16" descr="http://xn----7sbb4are7ai2j.xn--p1ai/images/0_96ab0_3bdf584d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000108"/>
            <a:ext cx="4214802" cy="421480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pic>
        <p:nvPicPr>
          <p:cNvPr id="9" name="Picture 16" descr="http://xn----7sbb4are7ai2j.xn--p1ai/images/0_96ab0_3bdf584d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785794"/>
            <a:ext cx="4214802" cy="421480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" name="Прямоугольник 10"/>
          <p:cNvSpPr/>
          <p:nvPr/>
        </p:nvSpPr>
        <p:spPr>
          <a:xfrm>
            <a:off x="2428860" y="357166"/>
            <a:ext cx="6500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Игры с крупами, камешками…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1643050"/>
            <a:ext cx="3265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Игра </a:t>
            </a:r>
            <a:r>
              <a:rPr lang="ru-RU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«Найди листья».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(листья спрятаны в крупу)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000372"/>
            <a:ext cx="752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Игра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5786" y="2428868"/>
            <a:ext cx="48494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Игра </a:t>
            </a:r>
            <a:r>
              <a:rPr lang="ru-RU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«Разложи листья по цвету».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43042" y="3000372"/>
            <a:ext cx="43957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«Какого листочка не стало?»</a:t>
            </a:r>
            <a:endParaRPr lang="ru-RU" sz="20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00100" y="3571876"/>
            <a:ext cx="42862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4813" algn="l"/>
                <a:tab pos="53975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Упражнение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Franklin Gothic Book"/>
                <a:cs typeface="Times New Roman" pitchFamily="18" charset="0"/>
              </a:rPr>
              <a:t> «Сосчитай до 5».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357298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-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систематизировать знания ребёнка об осени и осенних явлениях;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уточнять и расширять словарь ребёнка по теме «Осень»;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 активизировать глагольный словарь по теме «Осень»;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- учить составлять предложения по картинкам;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-продолжать учить ребёнка отвечать на вопросы полным предложением;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-продолжать учить согласовывать движения с речью.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357166"/>
            <a:ext cx="2698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Цели и за</a:t>
            </a:r>
            <a:r>
              <a:rPr lang="ru-RU" sz="2400" b="1" dirty="0" smtClean="0">
                <a:latin typeface="Bookman Old Style" pitchFamily="18" charset="0"/>
              </a:rPr>
              <a:t>дачи: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00438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развивать мелкую моторику пальцев рук через пальчиковую гимнастику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 активизировать речевую деятельность детей;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 формировать длительный плавный выдох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0179" cy="6858000"/>
          </a:xfrm>
          <a:prstGeom prst="rect">
            <a:avLst/>
          </a:prstGeom>
          <a:noFill/>
        </p:spPr>
      </p:pic>
      <p:pic>
        <p:nvPicPr>
          <p:cNvPr id="6" name="Picture 2" descr="http://ped-kopilka.ru/images/photos/ac13ef4bd5a77bb7ad082cc2428ae7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0"/>
            <a:ext cx="5643602" cy="42327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500306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cs typeface="Arial" pitchFamily="34" charset="0"/>
              </a:rPr>
              <a:t>Рисование с помощью пластилина 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cs typeface="Arial" pitchFamily="34" charset="0"/>
              </a:rPr>
              <a:t>(украшаем зонтик)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3929066"/>
            <a:ext cx="5643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Bookman Old Style" pitchFamily="18" charset="0"/>
                <a:cs typeface="Arial" pitchFamily="34" charset="0"/>
              </a:rPr>
              <a:t>Домашнее задание.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Bookman Old Style" pitchFamily="18" charset="0"/>
                <a:cs typeface="Arial" pitchFamily="34" charset="0"/>
              </a:rPr>
              <a:t>Итог занятия.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http://ped-kopilka.ru/images/photos/ac13ef4bd5a77bb7ad082cc2428ae7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qiqru.org/media/npict/1212/original/cveta_radugi_157294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54" descr="http://tapenik.ru/dizain/dev_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689061"/>
            <a:ext cx="4429156" cy="616893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Line 1" descr="1g0ge1nvj3ef1y9d1"/>
          <p:cNvSpPr>
            <a:spLocks noChangeShapeType="1"/>
          </p:cNvSpPr>
          <p:nvPr/>
        </p:nvSpPr>
        <p:spPr bwMode="auto">
          <a:xfrm>
            <a:off x="3424238" y="609600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" name="Picture 2" descr="https://ds03.infourok.ru/uploads/ex/0ce1/0001a708-3dda4a0f/im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073054" y="-928718"/>
            <a:ext cx="9144000" cy="6858001"/>
          </a:xfrm>
          <a:prstGeom prst="rect">
            <a:avLst/>
          </a:prstGeom>
          <a:noFill/>
        </p:spPr>
      </p:pic>
      <p:pic>
        <p:nvPicPr>
          <p:cNvPr id="20" name="Picture 16" descr="http://xn----7sbb4are7ai2j.xn--p1ai/images/0_96ab0_3bdf584d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-285784" y="1785942"/>
            <a:ext cx="5072058" cy="50720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1" name="Прямоугольник 20"/>
          <p:cNvSpPr/>
          <p:nvPr/>
        </p:nvSpPr>
        <p:spPr>
          <a:xfrm>
            <a:off x="357158" y="428604"/>
            <a:ext cx="7786742" cy="19288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442AD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442ADE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42852"/>
            <a:ext cx="8858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Домашнее задание.№27 </a:t>
            </a:r>
            <a:endParaRPr lang="ru-RU" sz="1400" dirty="0" smtClean="0">
              <a:latin typeface="Bookman Old Style" pitchFamily="18" charset="0"/>
            </a:endParaRPr>
          </a:p>
          <a:p>
            <a:r>
              <a:rPr lang="ru-RU" sz="1400" b="1" dirty="0" smtClean="0">
                <a:latin typeface="Bookman Old Style" pitchFamily="18" charset="0"/>
              </a:rPr>
              <a:t>Артикуляционные упражнения: </a:t>
            </a:r>
            <a:r>
              <a:rPr lang="ru-RU" sz="1400" dirty="0" smtClean="0">
                <a:latin typeface="Bookman Old Style" pitchFamily="18" charset="0"/>
              </a:rPr>
              <a:t>Звуковая распевка: А  У  И     И  У  А  </a:t>
            </a:r>
          </a:p>
          <a:p>
            <a:endParaRPr lang="ru-RU" sz="1400" b="1" dirty="0" smtClean="0">
              <a:latin typeface="Bookman Old Style" pitchFamily="18" charset="0"/>
            </a:endParaRPr>
          </a:p>
          <a:p>
            <a:endParaRPr lang="ru-RU" sz="1400" b="1" dirty="0" smtClean="0">
              <a:latin typeface="Bookman Old Style" pitchFamily="18" charset="0"/>
            </a:endParaRPr>
          </a:p>
          <a:p>
            <a:endParaRPr lang="ru-RU" sz="1400" b="1" dirty="0" smtClean="0">
              <a:latin typeface="Bookman Old Style" pitchFamily="18" charset="0"/>
            </a:endParaRPr>
          </a:p>
          <a:p>
            <a:r>
              <a:rPr lang="ru-RU" sz="1400" b="1" dirty="0" smtClean="0">
                <a:latin typeface="Bookman Old Style" pitchFamily="18" charset="0"/>
              </a:rPr>
              <a:t>Дыхательные упражнения. </a:t>
            </a:r>
            <a:r>
              <a:rPr lang="ru-RU" sz="1400" dirty="0" smtClean="0">
                <a:latin typeface="Bookman Old Style" pitchFamily="18" charset="0"/>
              </a:rPr>
              <a:t>Развитие плавного длительного выдоха : Сдуй листочек, </a:t>
            </a:r>
          </a:p>
          <a:p>
            <a:endParaRPr lang="ru-RU" sz="1400" b="1" dirty="0" smtClean="0">
              <a:latin typeface="Bookman Old Style" pitchFamily="18" charset="0"/>
            </a:endParaRPr>
          </a:p>
          <a:p>
            <a:r>
              <a:rPr lang="ru-RU" sz="1400" b="1" dirty="0" smtClean="0">
                <a:latin typeface="Bookman Old Style" pitchFamily="18" charset="0"/>
              </a:rPr>
              <a:t>Массаж Су Джок… </a:t>
            </a:r>
            <a:r>
              <a:rPr lang="ru-RU" sz="1400" i="1" dirty="0" smtClean="0">
                <a:latin typeface="Bookman Old Style" pitchFamily="18" charset="0"/>
              </a:rPr>
              <a:t>выполнить упражнение с массажным мячом, договаривая за взрослым слова стихотворения</a:t>
            </a:r>
            <a:endParaRPr lang="ru-RU" sz="1600" i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428564" y="571480"/>
            <a:ext cx="87154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17513" algn="l"/>
                <a:tab pos="630238" algn="l"/>
              </a:tabLst>
            </a:pP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1. «Бегемот»; 2.«Лопаточка»; 3.«Часики»; </a:t>
            </a:r>
            <a:r>
              <a:rPr lang="ru-RU" sz="1400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4.«Заборчик»;</a:t>
            </a:r>
            <a:r>
              <a:rPr lang="ru-RU" sz="1400" dirty="0" smtClean="0">
                <a:latin typeface="Bookman Old Style" pitchFamily="18" charset="0"/>
                <a:ea typeface="Arial" pitchFamily="34" charset="0"/>
                <a:cs typeface="Arial" pitchFamily="34" charset="0"/>
              </a:rPr>
              <a:t>  5.»</a:t>
            </a:r>
            <a:r>
              <a:rPr lang="ru-RU" sz="1400" i="1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Заборчик»</a:t>
            </a: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(произносить «И») –</a:t>
            </a:r>
            <a:r>
              <a:rPr lang="ru-RU" sz="1400" i="1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«Дудочка</a:t>
            </a: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«(произносить «У»).; 6. «Индюк»; 7. «Любопытный язычок»; 8. «Вкусное варенье», 9.«Лошадка», 10. «Часики»</a:t>
            </a:r>
            <a:endParaRPr lang="ru-RU" sz="1400" dirty="0" smtClean="0"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Следом за летом</a:t>
            </a:r>
          </a:p>
          <a:p>
            <a:r>
              <a:rPr lang="ru-RU" sz="1400" dirty="0" smtClean="0">
                <a:latin typeface="Bookman Old Style" pitchFamily="18" charset="0"/>
              </a:rPr>
              <a:t>Осень идет.</a:t>
            </a:r>
          </a:p>
          <a:p>
            <a:r>
              <a:rPr lang="ru-RU" sz="1400" dirty="0" smtClean="0">
                <a:latin typeface="Bookman Old Style" pitchFamily="18" charset="0"/>
              </a:rPr>
              <a:t>Желтые песни,</a:t>
            </a:r>
          </a:p>
          <a:p>
            <a:r>
              <a:rPr lang="ru-RU" sz="1400" dirty="0" smtClean="0">
                <a:latin typeface="Bookman Old Style" pitchFamily="18" charset="0"/>
              </a:rPr>
              <a:t>Ей ветер поет.</a:t>
            </a:r>
          </a:p>
          <a:p>
            <a:r>
              <a:rPr lang="ru-RU" sz="1400" dirty="0" smtClean="0">
                <a:latin typeface="Bookman Old Style" pitchFamily="18" charset="0"/>
              </a:rPr>
              <a:t>Красную под ноги</a:t>
            </a:r>
          </a:p>
          <a:p>
            <a:r>
              <a:rPr lang="ru-RU" sz="1400" dirty="0" smtClean="0">
                <a:latin typeface="Bookman Old Style" pitchFamily="18" charset="0"/>
              </a:rPr>
              <a:t>Стелет листву,</a:t>
            </a:r>
          </a:p>
          <a:p>
            <a:r>
              <a:rPr lang="ru-RU" sz="1400" dirty="0" smtClean="0">
                <a:latin typeface="Bookman Old Style" pitchFamily="18" charset="0"/>
              </a:rPr>
              <a:t>Белой снежинкой </a:t>
            </a:r>
          </a:p>
          <a:p>
            <a:r>
              <a:rPr lang="ru-RU" sz="1400" dirty="0" smtClean="0">
                <a:latin typeface="Bookman Old Style" pitchFamily="18" charset="0"/>
              </a:rPr>
              <a:t>летит в синеву.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2500306"/>
            <a:ext cx="3246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Катать шарик между ладоней…</a:t>
            </a:r>
            <a:endParaRPr lang="ru-RU" sz="1400" dirty="0"/>
          </a:p>
        </p:txBody>
      </p:sp>
      <p:pic>
        <p:nvPicPr>
          <p:cNvPr id="8" name="Picture 2" descr="hello_html_c8fe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429132"/>
            <a:ext cx="4876800" cy="228601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3857628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Задание.</a:t>
            </a:r>
            <a:r>
              <a:rPr lang="ru-RU" sz="1400" dirty="0" smtClean="0">
                <a:latin typeface="Bookman Old Style" pitchFamily="18" charset="0"/>
              </a:rPr>
              <a:t> Раскрась узкие листья в зелёный цвет, а широкие - в жёлтый Посчитай сколько листьев зелёного цвета, красного цвета, каких листьев больше, (меньше).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285720" y="214290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tabLst>
                <a:tab pos="400050" algn="l"/>
                <a:tab pos="539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Упражнение 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Посмотри и скажи».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tabLst>
                <a:tab pos="400050" algn="l"/>
                <a:tab pos="53975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Предложите ребенку внимательно посмотреть на картинку, покажите и скажите ему: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00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Посмотри! Идет дождь. На земле лужи. Это осень.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53975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3489" name="Line 1" descr="1g0ge1nvj3ef1y9d1"/>
          <p:cNvSpPr>
            <a:spLocks noChangeShapeType="1"/>
          </p:cNvSpPr>
          <p:nvPr/>
        </p:nvSpPr>
        <p:spPr bwMode="auto">
          <a:xfrm>
            <a:off x="1138238" y="46831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 rot="10800000" flipV="1">
            <a:off x="428596" y="114298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-Затем предложите ребенку ответить на вопросы: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95288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-Что идет? (Идет дождь.)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95288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-Что на земле? (На земле лужи.)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95288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-Что это? (Это осень.)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-Запомни! Листочки на деревьях стали желтыми и красными. Идет дождь. На земле лужи. Это осень.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428596" y="2643182"/>
            <a:ext cx="51435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Выучите с ребенком стихотворение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27038" algn="l"/>
                <a:tab pos="450850" algn="l"/>
                <a:tab pos="53975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Осень наступила,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Высохли цветы,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И глядят уныло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Голые кусты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7038" algn="l"/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А. Плещеев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429132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27038" algn="l"/>
                <a:tab pos="450850" algn="l"/>
                <a:tab pos="539750" algn="l"/>
              </a:tabLst>
            </a:pPr>
            <a:r>
              <a:rPr lang="ru-RU" sz="1400" b="1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Поиграйте с ребенком 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27038" algn="l"/>
                <a:tab pos="450850" algn="l"/>
                <a:tab pos="539750" algn="l"/>
              </a:tabLst>
            </a:pP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 Найди и покажи всех птичек;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27038" algn="l"/>
                <a:tab pos="450850" algn="l"/>
                <a:tab pos="539750" algn="l"/>
              </a:tabLst>
            </a:pPr>
            <a:r>
              <a:rPr lang="ru-RU" sz="1400" dirty="0" smtClean="0">
                <a:latin typeface="Bookman Old Style" pitchFamily="18" charset="0"/>
                <a:ea typeface="Arial" pitchFamily="34" charset="0"/>
                <a:cs typeface="Times New Roman" pitchFamily="18" charset="0"/>
              </a:rPr>
              <a:t>- Доскажи словечко.</a:t>
            </a:r>
          </a:p>
        </p:txBody>
      </p:sp>
      <p:pic>
        <p:nvPicPr>
          <p:cNvPr id="7" name="Picture 8" descr="http://musical-sad.ucoz.ru/_fr/0/46554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929198"/>
            <a:ext cx="8929717" cy="22621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ello_html_c8fe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4286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571480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Задание. Раскрась узкие листья в зелёный цвет, а широкие - в жёлтый.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￼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pic>
        <p:nvPicPr>
          <p:cNvPr id="7" name="Picture 2" descr="https://ds04.infourok.ru/uploads/ex/0396/0002c2b5-8ccf0c90/hello_html_272895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5757669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4" descr="http://tapenik.ru/dizain/dev_7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642918"/>
            <a:ext cx="3026142" cy="421481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Прямоугольник 8"/>
          <p:cNvSpPr/>
          <p:nvPr/>
        </p:nvSpPr>
        <p:spPr>
          <a:xfrm>
            <a:off x="428596" y="214290"/>
            <a:ext cx="5113899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Найди и покажи всех птичек</a:t>
            </a:r>
            <a:endParaRPr lang="ru-RU" sz="2400" i="1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21" y="0"/>
            <a:ext cx="9130179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572000" y="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Листья желтые летят,</a:t>
            </a:r>
          </a:p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Падают, кружатся,</a:t>
            </a:r>
          </a:p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И под ноги просто так</a:t>
            </a:r>
          </a:p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Как ковер ложатся!</a:t>
            </a:r>
          </a:p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Что за желтый снегопад?</a:t>
            </a:r>
          </a:p>
          <a:p>
            <a:r>
              <a:rPr lang="ru-RU" sz="2000" dirty="0" smtClean="0">
                <a:solidFill>
                  <a:srgbClr val="442ADE"/>
                </a:solidFill>
                <a:latin typeface="Bookman Old Style" pitchFamily="18" charset="0"/>
              </a:rPr>
              <a:t>Это просто. …. </a:t>
            </a:r>
            <a:r>
              <a:rPr lang="ru-RU" sz="2000" i="1" dirty="0" smtClean="0">
                <a:solidFill>
                  <a:srgbClr val="442ADE"/>
                </a:solidFill>
                <a:latin typeface="Bookman Old Style" pitchFamily="18" charset="0"/>
              </a:rPr>
              <a:t>(листопад)</a:t>
            </a:r>
            <a:endParaRPr lang="ru-RU" sz="2000" i="1" dirty="0">
              <a:solidFill>
                <a:srgbClr val="442ADE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643050"/>
            <a:ext cx="45005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Стало хмуро за окном,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Дождик просится к нам в дом.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В доме сухо, а снаружи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Появились всюду.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….(лужи)</a:t>
            </a:r>
            <a:endParaRPr lang="ru-RU" sz="20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00760" y="2214554"/>
            <a:ext cx="33575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В сером небе низко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Тучи ходят близко,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Закрывают горизонт.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Будет дождь.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Мы взяли. </a:t>
            </a:r>
            <a:r>
              <a:rPr lang="ru-RU" sz="2000" i="1" dirty="0" smtClean="0">
                <a:solidFill>
                  <a:srgbClr val="FF0000"/>
                </a:solidFill>
                <a:latin typeface="Bookman Old Style" pitchFamily="18" charset="0"/>
              </a:rPr>
              <a:t>(зонт)</a:t>
            </a:r>
            <a:endParaRPr lang="ru-RU" sz="2000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328612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FF00FF"/>
                </a:solidFill>
                <a:latin typeface="Bookman Old Style" pitchFamily="18" charset="0"/>
              </a:rPr>
              <a:t>Холода их так пугают,</a:t>
            </a:r>
          </a:p>
          <a:p>
            <a:r>
              <a:rPr lang="ru-RU" sz="2000" dirty="0" smtClean="0">
                <a:solidFill>
                  <a:srgbClr val="FF00FF"/>
                </a:solidFill>
                <a:latin typeface="Bookman Old Style" pitchFamily="18" charset="0"/>
              </a:rPr>
              <a:t>К теплым странам улетают,</a:t>
            </a:r>
          </a:p>
          <a:p>
            <a:r>
              <a:rPr lang="ru-RU" sz="2000" dirty="0" smtClean="0">
                <a:solidFill>
                  <a:srgbClr val="FF00FF"/>
                </a:solidFill>
                <a:latin typeface="Bookman Old Style" pitchFamily="18" charset="0"/>
              </a:rPr>
              <a:t>Петь не могут, веселиться</a:t>
            </a:r>
          </a:p>
          <a:p>
            <a:r>
              <a:rPr lang="ru-RU" sz="2000" dirty="0" smtClean="0">
                <a:solidFill>
                  <a:srgbClr val="FF00FF"/>
                </a:solidFill>
                <a:latin typeface="Bookman Old Style" pitchFamily="18" charset="0"/>
              </a:rPr>
              <a:t>Кто собрался в стайки?. </a:t>
            </a:r>
            <a:r>
              <a:rPr lang="ru-RU" sz="2000" i="1" dirty="0" smtClean="0">
                <a:solidFill>
                  <a:srgbClr val="FF00FF"/>
                </a:solidFill>
                <a:latin typeface="Bookman Old Style" pitchFamily="18" charset="0"/>
              </a:rPr>
              <a:t>(Птицы)</a:t>
            </a:r>
            <a:endParaRPr lang="ru-RU" sz="2000" i="1" dirty="0">
              <a:solidFill>
                <a:srgbClr val="FF00FF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000108"/>
            <a:ext cx="4362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Доскажи словечко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qiqru.org/media/npict/1212/original/cveta_radugi_157294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54" descr="http://tapenik.ru/dizain/dev_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44" y="285728"/>
            <a:ext cx="4429156" cy="616893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Line 1" descr="1g0ge1nvj3ef1y9d1"/>
          <p:cNvSpPr>
            <a:spLocks noChangeShapeType="1"/>
          </p:cNvSpPr>
          <p:nvPr/>
        </p:nvSpPr>
        <p:spPr bwMode="auto">
          <a:xfrm>
            <a:off x="3424238" y="609600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2116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1288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К нам 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на занятие пришли две сестры: Валя и Таня.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Поздоровайся с ними.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Скажи: «Здравствуй, Таня!»,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«Здравствуй, Валя!»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Посмотри, что это такое? Листья падают..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Это листопад! Дождик капает…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Логопед обобщает: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Это осень.</a:t>
            </a:r>
            <a:r>
              <a:rPr lang="ru-RU" sz="700" dirty="0" smtClean="0">
                <a:solidFill>
                  <a:schemeClr val="bg1"/>
                </a:solidFill>
                <a:latin typeface="Bookman Old Style" pitchFamily="18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Что это? (Это осень.)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31" name="Picture 2" descr="https://ds03.infourok.ru/uploads/ex/0ce1/0001a708-3dda4a0f/im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073054" y="-928718"/>
            <a:ext cx="9144000" cy="6858001"/>
          </a:xfrm>
          <a:prstGeom prst="rect">
            <a:avLst/>
          </a:prstGeom>
          <a:noFill/>
        </p:spPr>
      </p:pic>
      <p:pic>
        <p:nvPicPr>
          <p:cNvPr id="21" name="Picture 16" descr="http://xn----7sbb4are7ai2j.xn--p1ai/images/0_96ab0_3bdf584d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-142908" y="142852"/>
            <a:ext cx="4572032" cy="564357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37" b="994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6848">
            <a:off x="3447678" y="-131691"/>
            <a:ext cx="1387593" cy="143908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012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8871">
            <a:off x="2446603" y="-551280"/>
            <a:ext cx="1642330" cy="14748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22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86464">
            <a:off x="2976611" y="749139"/>
            <a:ext cx="1476037" cy="14939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775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981">
            <a:off x="689657" y="-88058"/>
            <a:ext cx="1719952" cy="168555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442" r="995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9735" y="633415"/>
            <a:ext cx="1646730" cy="152286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3214686" cy="32146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7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86116" y="214290"/>
            <a:ext cx="3214686" cy="3214686"/>
          </a:xfrm>
          <a:prstGeom prst="rect">
            <a:avLst/>
          </a:prstGeom>
          <a:noFill/>
        </p:spPr>
      </p:pic>
      <p:pic>
        <p:nvPicPr>
          <p:cNvPr id="38" name="Picture 12" descr="dozhd-animatsionnaya-kartinka-0043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43636" y="0"/>
            <a:ext cx="3214686" cy="32146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1" name="Picture 2" descr="https://ds03.infourok.ru/uploads/ex/0ce1/0001a708-3dda4a0f/im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0.08056 C -0.01666 0.08542 -0.07222 0.09792 -0.07135 0.14537 C -0.07135 0.21343 0.11459 0.21852 0.11528 0.29954 C 0.11528 0.37269 -0.04739 0.3338 -0.0467 0.40417 C -0.0467 0.47778 0.07101 0.43843 0.07101 0.5169 C 0.07101 0.58727 -0.00833 0.54815 -0.00833 0.61065 C -0.00833 0.67107 0.05226 0.64005 0.05226 0.69468 C 0.05226 0.72616 0.03577 0.72847 0.02309 0.73171 " pathEditMode="relative" rAng="5400000" ptsTypes="ffffffff">
                                      <p:cBhvr>
                                        <p:cTn id="2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C -0.02604 0.00486 -0.03958 0.08634 -0.03212 0.18403 C -0.0243 0.28148 0.00226 0.36111 0.02847 0.35648 C 0.05452 0.35278 0.08108 0.43009 0.08854 0.52708 C 0.09688 0.62662 0.08281 0.70787 0.05677 0.7125 " pathEditMode="relative" rAng="5039460" ptsTypes="fffff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3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069 C 0.02604 -0.0044 0.05261 0.0713 0.06042 0.16944 C 0.06875 0.26968 0.05486 0.35301 0.02899 0.35671 C 0.00295 0.36042 -0.01059 0.44421 -0.00243 0.54468 C 0.00538 0.64213 0.03229 0.72083 0.05833 0.7162 " pathEditMode="relative" rAng="5028752" ptsTypes="fffff">
                                      <p:cBhvr>
                                        <p:cTn id="4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3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0.00301 C 0.00747 -0.02176 -0.00069 -0.04931 -0.01076 -0.06158 C -0.02222 -0.07384 -0.03559 -0.08009 -0.04844 -0.08611 C -0.0618 -0.09121 -0.07326 -0.08611 -0.08542 -0.08009 C -0.0967 -0.07384 -0.10885 -0.06459 -0.1191 -0.04283 C -0.12917 -0.02454 -0.13767 0.00602 -0.14375 0.03981 C -0.14983 0.0706 -0.15365 0.10741 -0.1559 0.14421 C -0.15694 0.18078 -0.15694 0.21782 -0.1559 0.25185 C -0.15365 0.28866 -0.14878 0.32222 -0.14045 0.35 C -0.13351 0.37731 -0.1243 0.40208 -0.11285 0.41412 C -0.10278 0.42986 -0.08854 0.43565 -0.07726 0.43565 C -0.06615 0.43866 -0.0526 0.43565 -0.04167 0.41991 C -0.03125 0.40509 -0.02309 0.37731 -0.01892 0.34051 C -0.01597 0.30347 -0.01996 0.26643 -0.02708 0.24236 C -0.03455 0.22083 -0.04549 0.20555 -0.05868 0.20208 C -0.07222 0.20208 -0.08437 0.20555 -0.09462 0.22083 C -0.10503 0.23634 -0.1066 0.23287 -0.12031 0.29444 C -0.13437 0.35 -0.13055 0.40509 -0.13142 0.43866 C -0.13142 0.47222 -0.12708 0.50023 -0.12326 0.53379 C -0.11823 0.57106 -0.10885 0.60139 -0.10052 0.62315 C -0.09253 0.64444 -0.08229 0.65347 -0.06615 0.66574 C -0.04948 0.675 -0.04167 0.675 -0.02917 0.675 C -0.01701 0.675 -0.00451 0.675 0.00747 0.675 " pathEditMode="relative" rAng="5400000" ptsTypes="fffffffffffffffffffffff">
                                      <p:cBhvr>
                                        <p:cTn id="5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2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23 C -0.00226 -0.02639 -0.00417 -0.0551 -0.00816 -0.06922 C -0.0125 -0.08241 -0.01841 -0.08936 -0.02396 -0.09699 C -0.02986 -0.10186 -0.03559 -0.09723 -0.04167 -0.09213 C -0.04688 -0.08588 -0.0533 -0.07732 -0.0592 -0.05463 C -0.06511 -0.03635 -0.07084 -0.0051 -0.07587 0.02963 C -0.08038 0.06088 -0.08438 0.09953 -0.08785 0.1368 C -0.09063 0.1743 -0.09323 0.21412 -0.09462 0.24814 C -0.09601 0.2875 -0.09584 0.32222 -0.09341 0.35162 C -0.09184 0.38078 -0.08941 0.40717 -0.0849 0.41898 C -0.08125 0.43564 -0.07483 0.44328 -0.06979 0.44375 C -0.06459 0.44699 -0.05834 0.44398 -0.05226 0.4287 C -0.04653 0.41481 -0.04115 0.38611 -0.03698 0.34791 C -0.03281 0.30949 -0.03281 0.27014 -0.03438 0.24537 C -0.03663 0.22361 -0.0408 0.20648 -0.0467 0.20301 C -0.05295 0.20231 -0.05868 0.20439 -0.06441 0.22083 C -0.06979 0.23472 -0.07066 0.23217 -0.08073 0.29375 C -0.0908 0.35231 -0.09254 0.40949 -0.09514 0.44375 C -0.0967 0.47777 -0.09688 0.50833 -0.09722 0.54375 C -0.09688 0.5824 -0.09445 0.61342 -0.09219 0.63773 C -0.08993 0.65995 -0.08559 0.66898 -0.079 0.68402 C -0.07188 0.69375 -0.06806 0.69352 -0.06233 0.69375 C -0.0566 0.69467 -0.05104 0.69537 -0.04549 0.69722 " pathEditMode="relative" rAng="5674089" ptsTypes="fffffffffffffffffffffff">
                                      <p:cBhvr>
                                        <p:cTn id="6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2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00364" y="357166"/>
            <a:ext cx="5715040" cy="461664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Массаж Су Джок</a:t>
            </a:r>
            <a:endParaRPr lang="ru-RU" sz="24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Ребенок катает между ладошек массажный мяч, произнося стихотворный текст.</a:t>
            </a:r>
          </a:p>
          <a:p>
            <a:endParaRPr lang="ru-RU" sz="24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Следом за летом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Осень идет.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Желтые песни,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Ей ветер поет.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Красную под ноги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Стелет листву,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Белой снежинкой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летит в синеву.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Picture 54" descr="http://tapenik.ru/dizain/dev_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3747">
            <a:off x="5235355" y="2065175"/>
            <a:ext cx="2998229" cy="41759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78" y="428604"/>
            <a:ext cx="4693914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Пальчиковая гимнастика.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14422"/>
            <a:ext cx="8929750" cy="369331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Ветер северный подул: «</a:t>
            </a:r>
            <a:r>
              <a:rPr lang="ru-RU" dirty="0" err="1" smtClean="0">
                <a:solidFill>
                  <a:srgbClr val="002060"/>
                </a:solidFill>
                <a:latin typeface="Bookman Old Style" pitchFamily="18" charset="0"/>
              </a:rPr>
              <a:t>С-с-сс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»,  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(Пошевелить пальцами и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Все листья с липы сдул…                            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подуть на них).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Полетели, закружились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И на землю опустились.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Дождик стал по ним стучать: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«Кап-кап-кап, кап-кап-кап!»        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(Постучать пальцами по столу)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Град по ним заколотил,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Листья все насквозь пробил.        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(Постучать кулаками по столу).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Снег потом припорошил,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(Плавные движения кистей рук вперед-назад)</a:t>
            </a: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Одеялом их накрыл.                            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(Ладони крепко прижать к столу)</a:t>
            </a:r>
          </a:p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Е. Карельская </a:t>
            </a:r>
            <a:endParaRPr lang="ru-RU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285728"/>
            <a:ext cx="7572364" cy="76944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Bookman Old Style" pitchFamily="18" charset="0"/>
              </a:rPr>
              <a:t>Звуковая распевка</a:t>
            </a:r>
            <a:endParaRPr lang="ru-RU" sz="4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071546"/>
            <a:ext cx="683200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А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1071546"/>
            <a:ext cx="662361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У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071546"/>
            <a:ext cx="752129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И</a:t>
            </a:r>
            <a:endParaRPr lang="ru-RU" sz="5400" dirty="0"/>
          </a:p>
        </p:txBody>
      </p:sp>
      <p:pic>
        <p:nvPicPr>
          <p:cNvPr id="9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3116"/>
            <a:ext cx="1714512" cy="1500198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4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143116"/>
            <a:ext cx="1569437" cy="1500198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5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2143116"/>
            <a:ext cx="1643075" cy="1500198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Прямоугольник 11"/>
          <p:cNvSpPr/>
          <p:nvPr/>
        </p:nvSpPr>
        <p:spPr>
          <a:xfrm>
            <a:off x="3214678" y="3786190"/>
            <a:ext cx="752129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И</a:t>
            </a:r>
            <a:endParaRPr lang="ru-RU" sz="5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3786190"/>
            <a:ext cx="662361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У</a:t>
            </a:r>
            <a:endParaRPr lang="ru-RU" sz="5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3786190"/>
            <a:ext cx="683200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А</a:t>
            </a:r>
            <a:endParaRPr lang="ru-RU" sz="5400" dirty="0"/>
          </a:p>
        </p:txBody>
      </p:sp>
      <p:pic>
        <p:nvPicPr>
          <p:cNvPr id="15" name="Рисунок 5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857760"/>
            <a:ext cx="1889536" cy="1643074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Рисунок 4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857760"/>
            <a:ext cx="1718910" cy="1643074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857760"/>
            <a:ext cx="1714512" cy="1643074"/>
          </a:xfrm>
          <a:prstGeom prst="rect">
            <a:avLst/>
          </a:prstGeom>
          <a:noFill/>
          <a:ln w="38100">
            <a:solidFill>
              <a:srgbClr val="442ADE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34" descr="http://tapenik.ru/dizain/list_1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45041">
            <a:off x="6266614" y="1189603"/>
            <a:ext cx="2485991" cy="257949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0179" cy="6858000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85984" y="357166"/>
            <a:ext cx="68580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Артикуляционная гимнастика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38" y="928670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(повторить 5 раз каждое упражнение):</a:t>
            </a:r>
            <a:endParaRPr lang="ru-RU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10800000" flipV="1">
            <a:off x="1142976" y="1571612"/>
            <a:ext cx="628654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«Бегемот».</a:t>
            </a:r>
          </a:p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«Улыбка»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«Заборчик»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«Любопытный язычок»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«Дудочка».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Заборчик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(произносить «И») </a:t>
            </a: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 </a:t>
            </a: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17513" algn="l"/>
                <a:tab pos="630238" algn="l"/>
              </a:tabLst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дудочка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(произносить «У»).</a:t>
            </a:r>
            <a:endParaRPr lang="ru-RU" sz="2200" dirty="0" smtClean="0">
              <a:solidFill>
                <a:srgbClr val="002060"/>
              </a:solidFill>
              <a:latin typeface="Bookman Old Style" pitchFamily="18" charset="0"/>
              <a:ea typeface="Arial" pitchFamily="34" charset="0"/>
              <a:cs typeface="Times New Roman" pitchFamily="18" charset="0"/>
            </a:endParaRPr>
          </a:p>
          <a:p>
            <a:pPr marR="0" lvl="0" indent="825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17513" algn="l"/>
                <a:tab pos="630238" algn="l"/>
              </a:tabLst>
            </a:pP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7.«Индюк»</a:t>
            </a:r>
          </a:p>
          <a:p>
            <a:pPr marR="0" lvl="0" indent="825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cs typeface="Times New Roman" pitchFamily="18" charset="0"/>
              </a:rPr>
              <a:t>8.«Вкусное варенье»</a:t>
            </a:r>
          </a:p>
        </p:txBody>
      </p:sp>
      <p:pic>
        <p:nvPicPr>
          <p:cNvPr id="9" name="Picture 16" descr="http://xn----7sbb4are7ai2j.xn--p1ai/images/0_96ab0_3bdf584d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285860"/>
            <a:ext cx="4214802" cy="421480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14290"/>
            <a:ext cx="850112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           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Работа над силой голоса. Развитие переключаемости органов  артикуляционного </a:t>
            </a:r>
            <a:r>
              <a:rPr lang="ru-RU" b="1" u="sng" dirty="0" smtClean="0">
                <a:solidFill>
                  <a:srgbClr val="002060"/>
                </a:solidFill>
                <a:latin typeface="Bookman Old Style" pitchFamily="18" charset="0"/>
              </a:rPr>
              <a:t>аппарата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:</a:t>
            </a:r>
          </a:p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Дует осенний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легкий ветерок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: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</a:t>
            </a:r>
            <a:r>
              <a:rPr lang="ru-RU" sz="1600" i="1" dirty="0" err="1" smtClean="0">
                <a:solidFill>
                  <a:srgbClr val="002060"/>
                </a:solidFill>
                <a:latin typeface="Bookman Old Style" pitchFamily="18" charset="0"/>
              </a:rPr>
              <a:t>У-у-у-у-у-у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 у»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(Тихо.)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Листочки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(пальчики)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едва шевелятся.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Подул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сильный ветер: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</a:t>
            </a:r>
            <a:r>
              <a:rPr lang="ru-RU" sz="1600" i="1" dirty="0" err="1" smtClean="0">
                <a:solidFill>
                  <a:srgbClr val="002060"/>
                </a:solidFill>
                <a:latin typeface="Bookman Old Style" pitchFamily="18" charset="0"/>
              </a:rPr>
              <a:t>У-у-у-у-у-у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!»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(Громко.)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Заблудились мы в лесу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 закричали мы: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«Ау!»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(Сначала громко, потом тихо.)</a:t>
            </a:r>
            <a:endParaRPr lang="ru-RU" sz="16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Осенние листочки на дереве висят, листочки с нами говорят: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</a:t>
            </a:r>
            <a:r>
              <a:rPr lang="ru-RU" sz="1600" i="1" dirty="0" err="1" smtClean="0">
                <a:solidFill>
                  <a:srgbClr val="002060"/>
                </a:solidFill>
                <a:latin typeface="Bookman Old Style" pitchFamily="18" charset="0"/>
              </a:rPr>
              <a:t>А-о-у-и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Развитие физиологического дыхания</a:t>
            </a:r>
          </a:p>
          <a:p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Статическое упражнение.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Вдыхаем аромат леса.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Вдох носом, пауза, под счет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«раз»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«два»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«три»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 выдох ртом.</a:t>
            </a:r>
          </a:p>
          <a:p>
            <a:endParaRPr lang="ru-RU" sz="16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У ребёнка на столе лежит картинка 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«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Осень</a:t>
            </a: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»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 изображение скрыто под слоем манной крупы, ребёнок с помощью палочки для коктейля, сдувает манку и смотрит, что же у него там нарисовал художник.</a:t>
            </a:r>
          </a:p>
          <a:p>
            <a:endParaRPr lang="ru-RU" sz="16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Налетел ветерок, зашумели листочки и полетели на землю.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Дует лёгкий ветерок – Ф-Ф-Ф…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И качает так листок – Ф-Ф-Ф…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Дует сильный ветерок – Ф-Ф-Ф…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И качает так листок – Ф-Ф-Ф…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Дует ветерок, качаются листочки и поют свои песенки.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0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Развитие речевого дыхания</a:t>
            </a:r>
            <a:endParaRPr lang="ru-RU" sz="2400" b="1" i="1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download background - скачать фон для powerpoin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17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2428868"/>
            <a:ext cx="7651454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Bookman Old Style" pitchFamily="18" charset="0"/>
              </a:rPr>
              <a:t>Что бывает осенью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1038</Words>
  <Application>Microsoft Office PowerPoint</Application>
  <PresentationFormat>Экран (4:3)</PresentationFormat>
  <Paragraphs>192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Bookman Old Style</vt:lpstr>
      <vt:lpstr>Calibri</vt:lpstr>
      <vt:lpstr>Franklin Gothic 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</dc:creator>
  <cp:lastModifiedBy>Пользователь</cp:lastModifiedBy>
  <cp:revision>96</cp:revision>
  <dcterms:created xsi:type="dcterms:W3CDTF">2017-11-07T14:25:29Z</dcterms:created>
  <dcterms:modified xsi:type="dcterms:W3CDTF">2020-12-04T08:06:00Z</dcterms:modified>
</cp:coreProperties>
</file>