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97" r:id="rId3"/>
    <p:sldId id="258" r:id="rId4"/>
    <p:sldId id="287" r:id="rId5"/>
    <p:sldId id="288" r:id="rId6"/>
    <p:sldId id="289" r:id="rId7"/>
    <p:sldId id="262" r:id="rId8"/>
    <p:sldId id="295" r:id="rId9"/>
    <p:sldId id="300" r:id="rId10"/>
    <p:sldId id="301" r:id="rId11"/>
    <p:sldId id="302" r:id="rId12"/>
    <p:sldId id="303" r:id="rId13"/>
    <p:sldId id="304" r:id="rId14"/>
  </p:sldIdLst>
  <p:sldSz cx="12190413" cy="6859588"/>
  <p:notesSz cx="6858000" cy="9144000"/>
  <p:defaultTextStyle>
    <a:defPPr>
      <a:defRPr lang="ru-RU"/>
    </a:defPPr>
    <a:lvl1pPr marL="0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AED"/>
    <a:srgbClr val="80008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92" autoAdjust="0"/>
    <p:restoredTop sz="90681" autoAdjust="0"/>
  </p:normalViewPr>
  <p:slideViewPr>
    <p:cSldViewPr>
      <p:cViewPr>
        <p:scale>
          <a:sx n="70" d="100"/>
          <a:sy n="70" d="100"/>
        </p:scale>
        <p:origin x="-726" y="-12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8F917E-9045-4A3B-B6A1-D11E2044FF6D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B908CCC-56BA-4544-9D1A-B4E85B14F5ED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Arial" pitchFamily="34" charset="0"/>
              <a:cs typeface="Arial" pitchFamily="34" charset="0"/>
            </a:rPr>
            <a:t>исследовательские умения рассматриваются как показатели развития исследовательской активности, как формы ее внешнего выражения (Н. Н. </a:t>
          </a:r>
          <a:r>
            <a:rPr lang="ru-RU" sz="2000" dirty="0" err="1" smtClean="0">
              <a:latin typeface="Arial" pitchFamily="34" charset="0"/>
              <a:cs typeface="Arial" pitchFamily="34" charset="0"/>
            </a:rPr>
            <a:t>Поддьяков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, Н. Е. </a:t>
          </a:r>
          <a:r>
            <a:rPr lang="ru-RU" sz="2000" dirty="0" err="1" smtClean="0">
              <a:latin typeface="Arial" pitchFamily="34" charset="0"/>
              <a:cs typeface="Arial" pitchFamily="34" charset="0"/>
            </a:rPr>
            <a:t>Веракс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); 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B6A6439F-EB32-43BE-BAFB-4FB275D963D3}" type="parTrans" cxnId="{6B5D7C99-2970-4D9E-A04F-E3818169CA97}">
      <dgm:prSet/>
      <dgm:spPr/>
      <dgm:t>
        <a:bodyPr/>
        <a:lstStyle/>
        <a:p>
          <a:pPr algn="ctr"/>
          <a:endParaRPr lang="ru-RU" sz="2000">
            <a:latin typeface="Arial" pitchFamily="34" charset="0"/>
            <a:cs typeface="Arial" pitchFamily="34" charset="0"/>
          </a:endParaRPr>
        </a:p>
      </dgm:t>
    </dgm:pt>
    <dgm:pt modelId="{FAFA8E51-B675-4145-9E1C-419D144DFB71}" type="sibTrans" cxnId="{6B5D7C99-2970-4D9E-A04F-E3818169CA97}">
      <dgm:prSet/>
      <dgm:spPr/>
      <dgm:t>
        <a:bodyPr/>
        <a:lstStyle/>
        <a:p>
          <a:pPr algn="ctr"/>
          <a:endParaRPr lang="ru-RU" sz="2000">
            <a:latin typeface="Arial" pitchFamily="34" charset="0"/>
            <a:cs typeface="Arial" pitchFamily="34" charset="0"/>
          </a:endParaRPr>
        </a:p>
      </dgm:t>
    </dgm:pt>
    <dgm:pt modelId="{82CEB019-C5F1-4714-8B4B-3A215C469AFA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Arial" pitchFamily="34" charset="0"/>
              <a:cs typeface="Arial" pitchFamily="34" charset="0"/>
            </a:rPr>
            <a:t>изучения исследовательские способности, которые рассматриваются как результат взаимодействия трех относительно автономных составляющих - поисковой активности, дивергентного и конвергентного мышления (А.И. Савенков, А. </a:t>
          </a:r>
          <a:r>
            <a:rPr lang="ru-RU" sz="2000" dirty="0" err="1" smtClean="0">
              <a:latin typeface="Arial" pitchFamily="34" charset="0"/>
              <a:cs typeface="Arial" pitchFamily="34" charset="0"/>
            </a:rPr>
            <a:t>Деметроу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); 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9DC5C83C-881C-4A1B-9652-71068386A1F7}" type="parTrans" cxnId="{8D6DD51C-1580-4E6F-B937-0A61A63187B7}">
      <dgm:prSet/>
      <dgm:spPr/>
      <dgm:t>
        <a:bodyPr/>
        <a:lstStyle/>
        <a:p>
          <a:pPr algn="ctr"/>
          <a:endParaRPr lang="ru-RU" sz="2000">
            <a:latin typeface="Arial" pitchFamily="34" charset="0"/>
            <a:cs typeface="Arial" pitchFamily="34" charset="0"/>
          </a:endParaRPr>
        </a:p>
      </dgm:t>
    </dgm:pt>
    <dgm:pt modelId="{9C1DE28E-6BFE-47AF-A072-F468592F6727}" type="sibTrans" cxnId="{8D6DD51C-1580-4E6F-B937-0A61A63187B7}">
      <dgm:prSet/>
      <dgm:spPr/>
      <dgm:t>
        <a:bodyPr/>
        <a:lstStyle/>
        <a:p>
          <a:pPr algn="ctr"/>
          <a:endParaRPr lang="ru-RU" sz="2000">
            <a:latin typeface="Arial" pitchFamily="34" charset="0"/>
            <a:cs typeface="Arial" pitchFamily="34" charset="0"/>
          </a:endParaRPr>
        </a:p>
      </dgm:t>
    </dgm:pt>
    <dgm:pt modelId="{FB4F42D7-DCA5-4529-9365-86DA2E264A44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Arial" pitchFamily="34" charset="0"/>
              <a:cs typeface="Arial" pitchFamily="34" charset="0"/>
            </a:rPr>
            <a:t> исследовательские умения определяются как специальные умения, необходимые для организации исследовательского поиска </a:t>
          </a:r>
        </a:p>
        <a:p>
          <a:pPr algn="ctr"/>
          <a:r>
            <a:rPr lang="ru-RU" sz="2000" dirty="0" smtClean="0">
              <a:latin typeface="Arial" pitchFamily="34" charset="0"/>
              <a:cs typeface="Arial" pitchFamily="34" charset="0"/>
            </a:rPr>
            <a:t>(А. Н. </a:t>
          </a:r>
          <a:r>
            <a:rPr lang="ru-RU" sz="2000" dirty="0" err="1" smtClean="0">
              <a:latin typeface="Arial" pitchFamily="34" charset="0"/>
              <a:cs typeface="Arial" pitchFamily="34" charset="0"/>
            </a:rPr>
            <a:t>Поддьяков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);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59C5A464-4DD5-4F05-9B61-183126DE2D68}" type="parTrans" cxnId="{BAA12411-678D-4AF7-910F-9778592B1B5F}">
      <dgm:prSet/>
      <dgm:spPr/>
      <dgm:t>
        <a:bodyPr/>
        <a:lstStyle/>
        <a:p>
          <a:pPr algn="ctr"/>
          <a:endParaRPr lang="ru-RU" sz="2000">
            <a:latin typeface="Arial" pitchFamily="34" charset="0"/>
            <a:cs typeface="Arial" pitchFamily="34" charset="0"/>
          </a:endParaRPr>
        </a:p>
      </dgm:t>
    </dgm:pt>
    <dgm:pt modelId="{79F479EA-F9D5-4D46-AB3C-4627B8CE168A}" type="sibTrans" cxnId="{BAA12411-678D-4AF7-910F-9778592B1B5F}">
      <dgm:prSet/>
      <dgm:spPr/>
      <dgm:t>
        <a:bodyPr/>
        <a:lstStyle/>
        <a:p>
          <a:pPr algn="ctr"/>
          <a:endParaRPr lang="ru-RU" sz="2000">
            <a:latin typeface="Arial" pitchFamily="34" charset="0"/>
            <a:cs typeface="Arial" pitchFamily="34" charset="0"/>
          </a:endParaRPr>
        </a:p>
      </dgm:t>
    </dgm:pt>
    <dgm:pt modelId="{66816964-6FD6-4529-BA1D-1AF7D2766619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Arial" pitchFamily="34" charset="0"/>
              <a:cs typeface="Arial" pitchFamily="34" charset="0"/>
            </a:rPr>
            <a:t>о развитии исследовательских умений (Н. Н. </a:t>
          </a:r>
          <a:r>
            <a:rPr lang="ru-RU" sz="2000" dirty="0" err="1" smtClean="0">
              <a:latin typeface="Arial" pitchFamily="34" charset="0"/>
              <a:cs typeface="Arial" pitchFamily="34" charset="0"/>
            </a:rPr>
            <a:t>Поддьяков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, А. Н. </a:t>
          </a:r>
          <a:r>
            <a:rPr lang="ru-RU" sz="2000" dirty="0" err="1" smtClean="0">
              <a:latin typeface="Arial" pitchFamily="34" charset="0"/>
              <a:cs typeface="Arial" pitchFamily="34" charset="0"/>
            </a:rPr>
            <a:t>Поддьяков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, О. В. </a:t>
          </a:r>
          <a:r>
            <a:rPr lang="ru-RU" sz="2000" dirty="0" err="1" smtClean="0">
              <a:latin typeface="Arial" pitchFamily="34" charset="0"/>
              <a:cs typeface="Arial" pitchFamily="34" charset="0"/>
            </a:rPr>
            <a:t>Дыбина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, Г.П. </a:t>
          </a:r>
          <a:r>
            <a:rPr lang="ru-RU" sz="2000" dirty="0" err="1" smtClean="0">
              <a:latin typeface="Arial" pitchFamily="34" charset="0"/>
              <a:cs typeface="Arial" pitchFamily="34" charset="0"/>
            </a:rPr>
            <a:t>Тугушева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, И. Э. Куликовская, Н. Н. </a:t>
          </a:r>
          <a:r>
            <a:rPr lang="ru-RU" sz="2000" dirty="0" err="1" smtClean="0">
              <a:latin typeface="Arial" pitchFamily="34" charset="0"/>
              <a:cs typeface="Arial" pitchFamily="34" charset="0"/>
            </a:rPr>
            <a:t>Совгир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, А. И. Савенков, О. В. Афанасьева, Н. Г. </a:t>
          </a:r>
          <a:r>
            <a:rPr lang="ru-RU" sz="2000" dirty="0" err="1" smtClean="0">
              <a:latin typeface="Arial" pitchFamily="34" charset="0"/>
              <a:cs typeface="Arial" pitchFamily="34" charset="0"/>
            </a:rPr>
            <a:t>Чернилова</a:t>
          </a:r>
          <a:r>
            <a:rPr lang="ru-RU" sz="2000" dirty="0" smtClean="0">
              <a:latin typeface="Arial" pitchFamily="34" charset="0"/>
              <a:cs typeface="Arial" pitchFamily="34" charset="0"/>
            </a:rPr>
            <a:t>). </a:t>
          </a:r>
          <a:endParaRPr lang="ru-RU" sz="2000" b="1" dirty="0">
            <a:latin typeface="Arial" pitchFamily="34" charset="0"/>
            <a:cs typeface="Arial" pitchFamily="34" charset="0"/>
          </a:endParaRPr>
        </a:p>
      </dgm:t>
    </dgm:pt>
    <dgm:pt modelId="{58F2BF49-374A-4C7B-B2F2-F81BF9C6E2D8}" type="parTrans" cxnId="{B706091E-D79E-47F4-96B6-CD3ADF08B1D1}">
      <dgm:prSet/>
      <dgm:spPr/>
      <dgm:t>
        <a:bodyPr/>
        <a:lstStyle/>
        <a:p>
          <a:pPr algn="ctr"/>
          <a:endParaRPr lang="ru-RU" sz="2000">
            <a:latin typeface="Arial" pitchFamily="34" charset="0"/>
            <a:cs typeface="Arial" pitchFamily="34" charset="0"/>
          </a:endParaRPr>
        </a:p>
      </dgm:t>
    </dgm:pt>
    <dgm:pt modelId="{30288F0A-39BE-4688-A2BB-ECB4C456DBF6}" type="sibTrans" cxnId="{B706091E-D79E-47F4-96B6-CD3ADF08B1D1}">
      <dgm:prSet/>
      <dgm:spPr/>
      <dgm:t>
        <a:bodyPr/>
        <a:lstStyle/>
        <a:p>
          <a:pPr algn="ctr"/>
          <a:endParaRPr lang="ru-RU" sz="2000">
            <a:latin typeface="Arial" pitchFamily="34" charset="0"/>
            <a:cs typeface="Arial" pitchFamily="34" charset="0"/>
          </a:endParaRPr>
        </a:p>
      </dgm:t>
    </dgm:pt>
    <dgm:pt modelId="{39761594-4FCD-43FB-8417-4ECD3A923D5F}" type="pres">
      <dgm:prSet presAssocID="{3A8F917E-9045-4A3B-B6A1-D11E2044FF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E42330-F436-4336-9A3B-E053C67B1038}" type="pres">
      <dgm:prSet presAssocID="{AB908CCC-56BA-4544-9D1A-B4E85B14F5E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987CB-E036-4A5A-9B97-089E3FFBEC53}" type="pres">
      <dgm:prSet presAssocID="{FAFA8E51-B675-4145-9E1C-419D144DFB71}" presName="spacer" presStyleCnt="0"/>
      <dgm:spPr/>
      <dgm:t>
        <a:bodyPr/>
        <a:lstStyle/>
        <a:p>
          <a:endParaRPr lang="ru-RU"/>
        </a:p>
      </dgm:t>
    </dgm:pt>
    <dgm:pt modelId="{6C82FA44-7E48-4FB6-A1DD-1CDF83CD40A3}" type="pres">
      <dgm:prSet presAssocID="{82CEB019-C5F1-4714-8B4B-3A215C469AF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CD8A0-4D39-4358-BDE9-726B0F4F7534}" type="pres">
      <dgm:prSet presAssocID="{9C1DE28E-6BFE-47AF-A072-F468592F6727}" presName="spacer" presStyleCnt="0"/>
      <dgm:spPr/>
      <dgm:t>
        <a:bodyPr/>
        <a:lstStyle/>
        <a:p>
          <a:endParaRPr lang="ru-RU"/>
        </a:p>
      </dgm:t>
    </dgm:pt>
    <dgm:pt modelId="{D1EAA1F8-8643-4433-A3AC-424AE6933B8F}" type="pres">
      <dgm:prSet presAssocID="{FB4F42D7-DCA5-4529-9365-86DA2E264A4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829BF-A1F1-42EA-B18D-B8B41B2E6E03}" type="pres">
      <dgm:prSet presAssocID="{79F479EA-F9D5-4D46-AB3C-4627B8CE168A}" presName="spacer" presStyleCnt="0"/>
      <dgm:spPr/>
      <dgm:t>
        <a:bodyPr/>
        <a:lstStyle/>
        <a:p>
          <a:endParaRPr lang="ru-RU"/>
        </a:p>
      </dgm:t>
    </dgm:pt>
    <dgm:pt modelId="{E7AC1C84-6153-4461-8A22-A7DBD411FDD9}" type="pres">
      <dgm:prSet presAssocID="{66816964-6FD6-4529-BA1D-1AF7D276661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6DD51C-1580-4E6F-B937-0A61A63187B7}" srcId="{3A8F917E-9045-4A3B-B6A1-D11E2044FF6D}" destId="{82CEB019-C5F1-4714-8B4B-3A215C469AFA}" srcOrd="1" destOrd="0" parTransId="{9DC5C83C-881C-4A1B-9652-71068386A1F7}" sibTransId="{9C1DE28E-6BFE-47AF-A072-F468592F6727}"/>
    <dgm:cxn modelId="{2641D439-5233-4D0D-8FDC-E4DC1395E5A3}" type="presOf" srcId="{66816964-6FD6-4529-BA1D-1AF7D2766619}" destId="{E7AC1C84-6153-4461-8A22-A7DBD411FDD9}" srcOrd="0" destOrd="0" presId="urn:microsoft.com/office/officeart/2005/8/layout/vList2"/>
    <dgm:cxn modelId="{34401AE8-81F8-4EDC-BC0D-DAB2FCBEB792}" type="presOf" srcId="{FB4F42D7-DCA5-4529-9365-86DA2E264A44}" destId="{D1EAA1F8-8643-4433-A3AC-424AE6933B8F}" srcOrd="0" destOrd="0" presId="urn:microsoft.com/office/officeart/2005/8/layout/vList2"/>
    <dgm:cxn modelId="{B706091E-D79E-47F4-96B6-CD3ADF08B1D1}" srcId="{3A8F917E-9045-4A3B-B6A1-D11E2044FF6D}" destId="{66816964-6FD6-4529-BA1D-1AF7D2766619}" srcOrd="3" destOrd="0" parTransId="{58F2BF49-374A-4C7B-B2F2-F81BF9C6E2D8}" sibTransId="{30288F0A-39BE-4688-A2BB-ECB4C456DBF6}"/>
    <dgm:cxn modelId="{BAA12411-678D-4AF7-910F-9778592B1B5F}" srcId="{3A8F917E-9045-4A3B-B6A1-D11E2044FF6D}" destId="{FB4F42D7-DCA5-4529-9365-86DA2E264A44}" srcOrd="2" destOrd="0" parTransId="{59C5A464-4DD5-4F05-9B61-183126DE2D68}" sibTransId="{79F479EA-F9D5-4D46-AB3C-4627B8CE168A}"/>
    <dgm:cxn modelId="{330F9C28-A588-4B16-A2C4-234600889241}" type="presOf" srcId="{3A8F917E-9045-4A3B-B6A1-D11E2044FF6D}" destId="{39761594-4FCD-43FB-8417-4ECD3A923D5F}" srcOrd="0" destOrd="0" presId="urn:microsoft.com/office/officeart/2005/8/layout/vList2"/>
    <dgm:cxn modelId="{6B5D7C99-2970-4D9E-A04F-E3818169CA97}" srcId="{3A8F917E-9045-4A3B-B6A1-D11E2044FF6D}" destId="{AB908CCC-56BA-4544-9D1A-B4E85B14F5ED}" srcOrd="0" destOrd="0" parTransId="{B6A6439F-EB32-43BE-BAFB-4FB275D963D3}" sibTransId="{FAFA8E51-B675-4145-9E1C-419D144DFB71}"/>
    <dgm:cxn modelId="{D28FB9A8-54E5-4A06-9494-7F311207F6AA}" type="presOf" srcId="{AB908CCC-56BA-4544-9D1A-B4E85B14F5ED}" destId="{0CE42330-F436-4336-9A3B-E053C67B1038}" srcOrd="0" destOrd="0" presId="urn:microsoft.com/office/officeart/2005/8/layout/vList2"/>
    <dgm:cxn modelId="{99B18E69-0D47-492C-80D6-44AA4FC9452F}" type="presOf" srcId="{82CEB019-C5F1-4714-8B4B-3A215C469AFA}" destId="{6C82FA44-7E48-4FB6-A1DD-1CDF83CD40A3}" srcOrd="0" destOrd="0" presId="urn:microsoft.com/office/officeart/2005/8/layout/vList2"/>
    <dgm:cxn modelId="{08D0C069-6C31-4525-B85A-AD99D06175CE}" type="presParOf" srcId="{39761594-4FCD-43FB-8417-4ECD3A923D5F}" destId="{0CE42330-F436-4336-9A3B-E053C67B1038}" srcOrd="0" destOrd="0" presId="urn:microsoft.com/office/officeart/2005/8/layout/vList2"/>
    <dgm:cxn modelId="{A29ED313-E73C-4CF5-916E-65DF93D4C602}" type="presParOf" srcId="{39761594-4FCD-43FB-8417-4ECD3A923D5F}" destId="{430987CB-E036-4A5A-9B97-089E3FFBEC53}" srcOrd="1" destOrd="0" presId="urn:microsoft.com/office/officeart/2005/8/layout/vList2"/>
    <dgm:cxn modelId="{13211031-8CDB-455C-BB66-310FCDD23AB7}" type="presParOf" srcId="{39761594-4FCD-43FB-8417-4ECD3A923D5F}" destId="{6C82FA44-7E48-4FB6-A1DD-1CDF83CD40A3}" srcOrd="2" destOrd="0" presId="urn:microsoft.com/office/officeart/2005/8/layout/vList2"/>
    <dgm:cxn modelId="{1F4041D8-7B8A-4BA7-950C-1655E937CC0F}" type="presParOf" srcId="{39761594-4FCD-43FB-8417-4ECD3A923D5F}" destId="{4D6CD8A0-4D39-4358-BDE9-726B0F4F7534}" srcOrd="3" destOrd="0" presId="urn:microsoft.com/office/officeart/2005/8/layout/vList2"/>
    <dgm:cxn modelId="{6D76EB8D-374B-49F5-9925-840408FDDC60}" type="presParOf" srcId="{39761594-4FCD-43FB-8417-4ECD3A923D5F}" destId="{D1EAA1F8-8643-4433-A3AC-424AE6933B8F}" srcOrd="4" destOrd="0" presId="urn:microsoft.com/office/officeart/2005/8/layout/vList2"/>
    <dgm:cxn modelId="{C3A729DF-90BC-4878-81F5-BE16E0B2F9CF}" type="presParOf" srcId="{39761594-4FCD-43FB-8417-4ECD3A923D5F}" destId="{F82829BF-A1F1-42EA-B18D-B8B41B2E6E03}" srcOrd="5" destOrd="0" presId="urn:microsoft.com/office/officeart/2005/8/layout/vList2"/>
    <dgm:cxn modelId="{0DB350A8-FCBA-475E-B57D-D0CE570FD9CF}" type="presParOf" srcId="{39761594-4FCD-43FB-8417-4ECD3A923D5F}" destId="{E7AC1C84-6153-4461-8A22-A7DBD411FDD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42330-F436-4336-9A3B-E053C67B1038}">
      <dsp:nvSpPr>
        <dsp:cNvPr id="0" name=""/>
        <dsp:cNvSpPr/>
      </dsp:nvSpPr>
      <dsp:spPr>
        <a:xfrm>
          <a:off x="0" y="7819"/>
          <a:ext cx="5688631" cy="5276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А.Г. Асмолова</a:t>
          </a:r>
          <a:endParaRPr lang="ru-RU" sz="2200" kern="1200" dirty="0"/>
        </a:p>
      </dsp:txBody>
      <dsp:txXfrm>
        <a:off x="25759" y="33578"/>
        <a:ext cx="5637113" cy="476152"/>
      </dsp:txXfrm>
    </dsp:sp>
    <dsp:sp modelId="{6C82FA44-7E48-4FB6-A1DD-1CDF83CD40A3}">
      <dsp:nvSpPr>
        <dsp:cNvPr id="0" name=""/>
        <dsp:cNvSpPr/>
      </dsp:nvSpPr>
      <dsp:spPr>
        <a:xfrm>
          <a:off x="0" y="598849"/>
          <a:ext cx="5688631" cy="527670"/>
        </a:xfrm>
        <a:prstGeom prst="roundRect">
          <a:avLst/>
        </a:prstGeom>
        <a:solidFill>
          <a:schemeClr val="accent4">
            <a:hueOff val="-637824"/>
            <a:satOff val="3843"/>
            <a:lumOff val="3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Г.В. </a:t>
          </a:r>
          <a:r>
            <a:rPr lang="ru-RU" sz="2200" kern="1200" dirty="0" err="1" smtClean="0"/>
            <a:t>Бурменской</a:t>
          </a:r>
          <a:endParaRPr lang="ru-RU" sz="2200" kern="1200" dirty="0"/>
        </a:p>
      </dsp:txBody>
      <dsp:txXfrm>
        <a:off x="25759" y="624608"/>
        <a:ext cx="5637113" cy="476152"/>
      </dsp:txXfrm>
    </dsp:sp>
    <dsp:sp modelId="{D1EAA1F8-8643-4433-A3AC-424AE6933B8F}">
      <dsp:nvSpPr>
        <dsp:cNvPr id="0" name=""/>
        <dsp:cNvSpPr/>
      </dsp:nvSpPr>
      <dsp:spPr>
        <a:xfrm>
          <a:off x="0" y="1189879"/>
          <a:ext cx="5688631" cy="527670"/>
        </a:xfrm>
        <a:prstGeom prst="roundRect">
          <a:avLst/>
        </a:prstGeom>
        <a:solidFill>
          <a:schemeClr val="accent4">
            <a:hueOff val="-1275649"/>
            <a:satOff val="7685"/>
            <a:lumOff val="6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И.А. Володарской</a:t>
          </a:r>
          <a:endParaRPr lang="ru-RU" sz="2200" kern="1200" dirty="0"/>
        </a:p>
      </dsp:txBody>
      <dsp:txXfrm>
        <a:off x="25759" y="1215638"/>
        <a:ext cx="5637113" cy="476152"/>
      </dsp:txXfrm>
    </dsp:sp>
    <dsp:sp modelId="{E7AC1C84-6153-4461-8A22-A7DBD411FDD9}">
      <dsp:nvSpPr>
        <dsp:cNvPr id="0" name=""/>
        <dsp:cNvSpPr/>
      </dsp:nvSpPr>
      <dsp:spPr>
        <a:xfrm>
          <a:off x="0" y="1780909"/>
          <a:ext cx="5688631" cy="527670"/>
        </a:xfrm>
        <a:prstGeom prst="roundRect">
          <a:avLst/>
        </a:prstGeom>
        <a:solidFill>
          <a:schemeClr val="accent4">
            <a:hueOff val="-1913473"/>
            <a:satOff val="11528"/>
            <a:lumOff val="9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О.А. Карабановой</a:t>
          </a:r>
          <a:endParaRPr lang="ru-RU" sz="2200" kern="1200" dirty="0"/>
        </a:p>
      </dsp:txBody>
      <dsp:txXfrm>
        <a:off x="25759" y="1806668"/>
        <a:ext cx="5637113" cy="476152"/>
      </dsp:txXfrm>
    </dsp:sp>
    <dsp:sp modelId="{D6833E3D-DB79-4C4C-ABC5-AD4B629E0983}">
      <dsp:nvSpPr>
        <dsp:cNvPr id="0" name=""/>
        <dsp:cNvSpPr/>
      </dsp:nvSpPr>
      <dsp:spPr>
        <a:xfrm>
          <a:off x="0" y="2376263"/>
          <a:ext cx="5688631" cy="527670"/>
        </a:xfrm>
        <a:prstGeom prst="roundRect">
          <a:avLst/>
        </a:prstGeom>
        <a:solidFill>
          <a:schemeClr val="accent4">
            <a:hueOff val="-2551297"/>
            <a:satOff val="15371"/>
            <a:lumOff val="12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Ю.К. </a:t>
          </a:r>
          <a:r>
            <a:rPr lang="ru-RU" sz="2200" kern="1200" dirty="0" err="1" smtClean="0"/>
            <a:t>Бабанского</a:t>
          </a:r>
          <a:endParaRPr lang="ru-RU" sz="2200" kern="1200" dirty="0"/>
        </a:p>
      </dsp:txBody>
      <dsp:txXfrm>
        <a:off x="25759" y="2402022"/>
        <a:ext cx="5637113" cy="476152"/>
      </dsp:txXfrm>
    </dsp:sp>
    <dsp:sp modelId="{7790E0BB-5DFB-4FDF-B55B-BDEA0DF3D369}">
      <dsp:nvSpPr>
        <dsp:cNvPr id="0" name=""/>
        <dsp:cNvSpPr/>
      </dsp:nvSpPr>
      <dsp:spPr>
        <a:xfrm>
          <a:off x="0" y="2962970"/>
          <a:ext cx="5688631" cy="527670"/>
        </a:xfrm>
        <a:prstGeom prst="roundRect">
          <a:avLst/>
        </a:prstGeom>
        <a:solidFill>
          <a:schemeClr val="accent4">
            <a:hueOff val="-3189121"/>
            <a:satOff val="19214"/>
            <a:lumOff val="15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А.К. Марковой</a:t>
          </a:r>
          <a:endParaRPr lang="ru-RU" sz="2200" kern="1200" dirty="0"/>
        </a:p>
      </dsp:txBody>
      <dsp:txXfrm>
        <a:off x="25759" y="2988729"/>
        <a:ext cx="5637113" cy="476152"/>
      </dsp:txXfrm>
    </dsp:sp>
    <dsp:sp modelId="{46445D50-2A9B-4620-B528-B00B7B60CB18}">
      <dsp:nvSpPr>
        <dsp:cNvPr id="0" name=""/>
        <dsp:cNvSpPr/>
      </dsp:nvSpPr>
      <dsp:spPr>
        <a:xfrm>
          <a:off x="0" y="3554000"/>
          <a:ext cx="5688631" cy="527670"/>
        </a:xfrm>
        <a:prstGeom prst="roundRect">
          <a:avLst/>
        </a:prstGeom>
        <a:solidFill>
          <a:schemeClr val="accent4">
            <a:hueOff val="-3826945"/>
            <a:satOff val="23056"/>
            <a:lumOff val="18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А.Н. Леонтева</a:t>
          </a:r>
          <a:endParaRPr lang="ru-RU" sz="2200" kern="1200" dirty="0"/>
        </a:p>
      </dsp:txBody>
      <dsp:txXfrm>
        <a:off x="25759" y="3579759"/>
        <a:ext cx="5637113" cy="476152"/>
      </dsp:txXfrm>
    </dsp:sp>
    <dsp:sp modelId="{6F225949-3E9A-4BBF-BA59-590891A5549D}">
      <dsp:nvSpPr>
        <dsp:cNvPr id="0" name=""/>
        <dsp:cNvSpPr/>
      </dsp:nvSpPr>
      <dsp:spPr>
        <a:xfrm>
          <a:off x="0" y="4145030"/>
          <a:ext cx="5688631" cy="52767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В.В. Давыдова</a:t>
          </a:r>
          <a:endParaRPr lang="ru-RU" sz="2200" kern="1200" dirty="0"/>
        </a:p>
      </dsp:txBody>
      <dsp:txXfrm>
        <a:off x="25759" y="4170789"/>
        <a:ext cx="5637113" cy="4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ABE9F-D565-452B-817B-684EB56559A7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9F8F-8B9F-418E-8C09-E5902B08A0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4207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9F8F-8B9F-418E-8C09-E5902B08A05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7020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9F8F-8B9F-418E-8C09-E5902B08A05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702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" descr="Risunok3"/>
          <p:cNvPicPr>
            <a:picLocks noChangeAspect="1" noChangeArrowheads="1"/>
          </p:cNvPicPr>
          <p:nvPr/>
        </p:nvPicPr>
        <p:blipFill>
          <a:blip r:embed="rId3"/>
          <a:srcRect t="10660" b="11038"/>
          <a:stretch>
            <a:fillRect/>
          </a:stretch>
        </p:blipFill>
        <p:spPr bwMode="auto">
          <a:xfrm>
            <a:off x="0" y="429398"/>
            <a:ext cx="2308993" cy="173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1552" y="178263"/>
            <a:ext cx="11948862" cy="1038501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Министерство образования и молодёжной политики Свердловской области</a:t>
            </a:r>
          </a:p>
          <a:p>
            <a:pPr algn="ctr">
              <a:lnSpc>
                <a:spcPct val="115000"/>
              </a:lnSpc>
            </a:pPr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Государственное автономное профессиональное образовательное учреждение</a:t>
            </a:r>
          </a:p>
          <a:p>
            <a:pPr algn="ctr">
              <a:lnSpc>
                <a:spcPct val="115000"/>
              </a:lnSpc>
            </a:pPr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Свердловской области «</a:t>
            </a:r>
            <a:r>
              <a:rPr lang="ru-RU" sz="1800" dirty="0" err="1" smtClean="0">
                <a:solidFill>
                  <a:schemeClr val="tx2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Камышловский</a:t>
            </a:r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педагогический колледж»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04727" y="4430157"/>
            <a:ext cx="8018453" cy="1791142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indent="4393314">
              <a:lnSpc>
                <a:spcPct val="115000"/>
              </a:lnSpc>
            </a:pPr>
            <a:r>
              <a:rPr lang="ru-RU" sz="19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Исполнитель: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393314">
              <a:lnSpc>
                <a:spcPct val="115000"/>
              </a:lnSpc>
            </a:pPr>
            <a:r>
              <a:rPr lang="ru-RU" sz="19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Кузеванова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В.И., 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393314">
              <a:lnSpc>
                <a:spcPct val="115000"/>
              </a:lnSpc>
            </a:pPr>
            <a:r>
              <a:rPr lang="ru-RU" sz="19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студентка 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900" baseline="30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группы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393314">
              <a:lnSpc>
                <a:spcPct val="115000"/>
              </a:lnSpc>
            </a:pPr>
            <a:r>
              <a:rPr lang="ru-RU" sz="19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Воспитатель: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393314">
              <a:lnSpc>
                <a:spcPct val="115000"/>
              </a:lnSpc>
            </a:pP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Лаптева М.Ю.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0760" y="6441898"/>
            <a:ext cx="3167940" cy="417690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Камышлов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2022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4" name="Picture 6" descr="https://189131.selcdn.ru/leonardo/uploadsForSiteId/201462/content/66c8ecf1-5400-45ae-bc02-07e16a26e7e2.jpg"/>
          <p:cNvPicPr>
            <a:picLocks noChangeAspect="1" noChangeArrowheads="1"/>
          </p:cNvPicPr>
          <p:nvPr/>
        </p:nvPicPr>
        <p:blipFill>
          <a:blip r:embed="rId4"/>
          <a:srcRect t="1779" r="35003"/>
          <a:stretch>
            <a:fillRect/>
          </a:stretch>
        </p:blipFill>
        <p:spPr bwMode="auto">
          <a:xfrm>
            <a:off x="0" y="3786984"/>
            <a:ext cx="5398304" cy="30726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80430" y="1358092"/>
            <a:ext cx="8999490" cy="21412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850" tIns="54425" rIns="108850" bIns="54425">
            <a:spAutoFit/>
          </a:bodyPr>
          <a:lstStyle/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Участие в региональном проекте «Старт в будущее»</a:t>
            </a:r>
          </a:p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Технология детского экспериментирования как средство развития исследовательских умений дошкольников</a:t>
            </a:r>
          </a:p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44.02.01 Дошкольное образование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728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0232" y="215084"/>
            <a:ext cx="10429948" cy="5983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8850" tIns="54425" rIns="108850" bIns="54425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ШАГ 2 «Я ПОКАЖУ – ТЫ ПОСМОТРИ!»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s://sun9-79.userapi.com/s/v1/if2/Jp1Lxxv20pvLffVcSM7rMhtELfzhM1sqtP5XwK5BrvvY3-2oJv8-W4JJyHBWXMSsEFj0meae7kvE56q1nNc_ssJl.jpg?size=1280x960&amp;quality=96&amp;type=album"/>
          <p:cNvPicPr>
            <a:picLocks noChangeAspect="1" noChangeArrowheads="1"/>
          </p:cNvPicPr>
          <p:nvPr/>
        </p:nvPicPr>
        <p:blipFill>
          <a:blip r:embed="rId2"/>
          <a:srcRect l="6998" t="10295" r="5869"/>
          <a:stretch>
            <a:fillRect/>
          </a:stretch>
        </p:blipFill>
        <p:spPr bwMode="auto">
          <a:xfrm>
            <a:off x="2237554" y="929464"/>
            <a:ext cx="7286676" cy="5626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0232" y="215084"/>
            <a:ext cx="10429948" cy="5983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8850" tIns="54425" rIns="108850" bIns="54425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ШАГ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«Сделаем вместе!»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https://sun9-76.userapi.com/s/v1/ig2/Xr6oyqD7-aXKX3A08IJ-GsodRNBLH0y_X7-ALnBTn1rM1-oT3eHC9KK1d-WbDbGbsmMjeTtdr3s3TPtV2y2abz3g.jpg?size=1280x960&amp;quality=95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290" y="929464"/>
            <a:ext cx="5715039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s://sun9-24.userapi.com/s/v1/ig2/vkAKLy1wSKOESQ1YSunJFlihKaQAj5l_c2F7uV-nwOdJlOr9LBYxhCDZqdewGOboqrwydOvYGcuY6LcXHmbOPp5p.jpg?size=1280x960&amp;quality=95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2330" y="1929596"/>
            <a:ext cx="5905540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0232" y="215084"/>
            <a:ext cx="10429948" cy="5983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8850" tIns="54425" rIns="108850" bIns="54425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ШАГ 4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«Сделай сам – я подскажу!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 descr="https://sun9-1.userapi.com/s/v1/ig2/1CAwTS_5mCbbjmA4wZm1PnH6uHCKwonpe8YFFRusB75-o-orDlEFb0i4I28aJzTzSA0x3GXC9BWrNeuFijTbE2-3.jpg?size=1280x960&amp;quality=95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166" y="929464"/>
            <a:ext cx="5857916" cy="4393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s://sun9-40.userapi.com/s/v1/ig2/7QsuRO5W135G7HDdK16v0yA-pRRv_zzP0uwOGfeEpHKg9ZkaU91Ksyr_X5IM1x0GHBqUsFT4ojOm65fWg_u12YGf.jpg?size=1280x960&amp;quality=95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8082" y="2268926"/>
            <a:ext cx="5548350" cy="4161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" descr="Risunok3"/>
          <p:cNvPicPr>
            <a:picLocks noChangeAspect="1" noChangeArrowheads="1"/>
          </p:cNvPicPr>
          <p:nvPr/>
        </p:nvPicPr>
        <p:blipFill>
          <a:blip r:embed="rId3"/>
          <a:srcRect t="10660" b="11038"/>
          <a:stretch>
            <a:fillRect/>
          </a:stretch>
        </p:blipFill>
        <p:spPr bwMode="auto">
          <a:xfrm>
            <a:off x="0" y="429398"/>
            <a:ext cx="2308993" cy="173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1552" y="178263"/>
            <a:ext cx="11948862" cy="1038501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Министерство образования и молодёжной политики Свердловской области</a:t>
            </a:r>
          </a:p>
          <a:p>
            <a:pPr algn="ctr">
              <a:lnSpc>
                <a:spcPct val="115000"/>
              </a:lnSpc>
            </a:pPr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Государственное автономное профессиональное образовательное учреждение</a:t>
            </a:r>
          </a:p>
          <a:p>
            <a:pPr algn="ctr">
              <a:lnSpc>
                <a:spcPct val="115000"/>
              </a:lnSpc>
            </a:pPr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Свердловской области «</a:t>
            </a:r>
            <a:r>
              <a:rPr lang="ru-RU" sz="1800" dirty="0" err="1" smtClean="0">
                <a:solidFill>
                  <a:schemeClr val="tx2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Камышловский</a:t>
            </a:r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педагогический колледж»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04727" y="4430157"/>
            <a:ext cx="8018453" cy="1791142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indent="4393314">
              <a:lnSpc>
                <a:spcPct val="115000"/>
              </a:lnSpc>
            </a:pPr>
            <a:r>
              <a:rPr lang="ru-RU" sz="19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Исполнитель: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393314">
              <a:lnSpc>
                <a:spcPct val="115000"/>
              </a:lnSpc>
            </a:pPr>
            <a:r>
              <a:rPr lang="ru-RU" sz="1900" dirty="0" err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Кузеванова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В.И., 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393314">
              <a:lnSpc>
                <a:spcPct val="115000"/>
              </a:lnSpc>
            </a:pPr>
            <a:r>
              <a:rPr lang="ru-RU" sz="1900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студентка 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1900" baseline="30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группы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393314">
              <a:lnSpc>
                <a:spcPct val="115000"/>
              </a:lnSpc>
            </a:pPr>
            <a:r>
              <a:rPr lang="ru-RU" sz="19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Воспитатель: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393314">
              <a:lnSpc>
                <a:spcPct val="115000"/>
              </a:lnSpc>
            </a:pPr>
            <a:r>
              <a:rPr lang="ru-RU" sz="19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Лаптева М.Ю.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80760" y="6441898"/>
            <a:ext cx="3167940" cy="417690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Камышлов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2022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4" name="Picture 6" descr="https://189131.selcdn.ru/leonardo/uploadsForSiteId/201462/content/66c8ecf1-5400-45ae-bc02-07e16a26e7e2.jpg"/>
          <p:cNvPicPr>
            <a:picLocks noChangeAspect="1" noChangeArrowheads="1"/>
          </p:cNvPicPr>
          <p:nvPr/>
        </p:nvPicPr>
        <p:blipFill>
          <a:blip r:embed="rId4"/>
          <a:srcRect t="1779" r="35003"/>
          <a:stretch>
            <a:fillRect/>
          </a:stretch>
        </p:blipFill>
        <p:spPr bwMode="auto">
          <a:xfrm>
            <a:off x="0" y="3786984"/>
            <a:ext cx="5398304" cy="30726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380430" y="1358092"/>
            <a:ext cx="8999490" cy="21412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8850" tIns="54425" rIns="108850" bIns="54425">
            <a:spAutoFit/>
          </a:bodyPr>
          <a:lstStyle/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Участие в региональном проекте «Старт в будущее»</a:t>
            </a:r>
          </a:p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Технология детского экспериментирования как средство развития исследовательских умений дошкольников</a:t>
            </a:r>
          </a:p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44.02.01 Дошкольное образование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728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6182" y="0"/>
            <a:ext cx="7190768" cy="5983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8850" tIns="54425" rIns="108850" bIns="54425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 «Старт в будущее»</a:t>
            </a:r>
          </a:p>
        </p:txBody>
      </p:sp>
      <p:pic>
        <p:nvPicPr>
          <p:cNvPr id="1026" name="Рисунок 1" descr="7e401385d1b45af87164140c999b76d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67106" y="3501231"/>
            <a:ext cx="2132780" cy="298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809982" y="6459478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Лаптева М.Ю.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Рисунок 1" descr="https://sun9-29.userapi.com/impg/aGc1SMgrTFaJiJsRD8QJszcLgVERaE_a-d_3mA/z26yli_Cu5o.jpg?size=720x1080&amp;quality=96&amp;sign=2667dbc1871c958e8f52bb8787c1455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9586" y="3501232"/>
            <a:ext cx="2000264" cy="29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09586" y="6459478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Кузеванова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В.И.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Рисунок 2" descr="Risunok3"/>
          <p:cNvPicPr>
            <a:picLocks noChangeAspect="1" noChangeArrowheads="1"/>
          </p:cNvPicPr>
          <p:nvPr/>
        </p:nvPicPr>
        <p:blipFill>
          <a:blip r:embed="rId4"/>
          <a:srcRect t="10660" b="11038"/>
          <a:stretch>
            <a:fillRect/>
          </a:stretch>
        </p:blipFill>
        <p:spPr bwMode="auto">
          <a:xfrm>
            <a:off x="0" y="0"/>
            <a:ext cx="2071702" cy="155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1523174" y="858026"/>
            <a:ext cx="6286544" cy="3214710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Образовательная организация: МКДОУ «Детский сад №2 «Солнышко» ТГО. </a:t>
            </a:r>
          </a:p>
          <a:p>
            <a:pPr indent="0"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Предмет наставничества: Технология детского экспериментирования как средство развития исследовательских умений дошкольников </a:t>
            </a:r>
          </a:p>
          <a:p>
            <a:pPr indent="0"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Наставник: Лаптева М.Ю.</a:t>
            </a:r>
          </a:p>
          <a:p>
            <a:pPr indent="0"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Наставляемый: </a:t>
            </a:r>
            <a:r>
              <a:rPr lang="ru-RU" sz="24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Кузеванова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В.И. </a:t>
            </a:r>
          </a:p>
          <a:p>
            <a:pPr indent="0">
              <a:buNone/>
            </a:pP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s://sun9-78.userapi.com/s/v1/if2/lkLuyBOvAhPtCm-G_w-BpRJ6PYvx50_l1PIVXrlwjqf2CiG1sB1TjaYN673inahVNZBhk8dodttSSszFR5DWQnlp.jpg?size=500x375&amp;quality=96&amp;type=alb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38346" y="572274"/>
            <a:ext cx="3666315" cy="274973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808926" y="4013607"/>
            <a:ext cx="5143536" cy="2845981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8850" tIns="54425" rIns="108850" bIns="54425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детского экспериментирования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318" y="261688"/>
            <a:ext cx="11615778" cy="93885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8850" tIns="54425" rIns="108850" bIns="54425" rtlCol="0">
            <a:spAutoFit/>
          </a:bodyPr>
          <a:lstStyle/>
          <a:p>
            <a:pPr indent="642816" algn="just"/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настоящее время отдельные аспекты детского экспериментирования получили отражение в работах многих психологов, педагогов и ученых: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397143549"/>
              </p:ext>
            </p:extLst>
          </p:nvPr>
        </p:nvGraphicFramePr>
        <p:xfrm>
          <a:off x="1714247" y="1286654"/>
          <a:ext cx="8571443" cy="5287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://xn--c1af.xn--80adxb5abi4ec.xn--p1ai/sites/default/files/field/image/113477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852" y="1858158"/>
            <a:ext cx="1514901" cy="1533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639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434" y="786588"/>
            <a:ext cx="11619069" cy="5340994"/>
          </a:xfrm>
        </p:spPr>
        <p:txBody>
          <a:bodyPr/>
          <a:lstStyle/>
          <a:p>
            <a:pPr indent="0" algn="just">
              <a:buNone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Исследовательское умение</a:t>
            </a:r>
            <a:r>
              <a:rPr lang="ru-RU" sz="24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 «способность самостоятельных наблюдений, опытов, приобретаемых в процессе решения исследовательских задач.</a:t>
            </a:r>
          </a:p>
          <a:p>
            <a:pPr indent="0" algn="r">
              <a:buNone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(В.В. Успенский)</a:t>
            </a:r>
            <a:endParaRPr lang="ru-RU" sz="2900" u="sng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237818" y="2358224"/>
            <a:ext cx="928694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51670" y="143646"/>
            <a:ext cx="10215634" cy="5983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8850" tIns="54425" rIns="108850" bIns="54425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Сущность понятия «исследовательские умения»</a:t>
            </a:r>
            <a:endParaRPr lang="ru-RU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918" y="1858158"/>
            <a:ext cx="8572560" cy="46166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Структура исследовательской деятельности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8794" y="2858290"/>
            <a:ext cx="978700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Проблемная ситуация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8794" y="3286918"/>
            <a:ext cx="978700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Целеполагание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(что нужно сделать)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8794" y="3715546"/>
            <a:ext cx="9787006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Выдвижение гипотез (как, с помощью чего, что получилось)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8794" y="4215612"/>
            <a:ext cx="978700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Проверка предположений (отбор нужных средства, реализация в действии)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3380562" y="4644240"/>
            <a:ext cx="95003" cy="3429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7202495" y="4679959"/>
            <a:ext cx="14287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38082" y="5715810"/>
            <a:ext cx="321471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Реализация действий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23768" y="4858554"/>
            <a:ext cx="321471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подтвердилось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37422" y="5501496"/>
            <a:ext cx="392909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Формулирование выводов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(как получилось)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37950" y="5287182"/>
            <a:ext cx="600079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Возникновение новой гипотезы, предположений 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38082" y="6144438"/>
            <a:ext cx="321471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Подтвердилось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66050" y="5001430"/>
            <a:ext cx="321471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Подтвердилось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23570" y="6459478"/>
            <a:ext cx="578647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Формулирование выводов (как получилось)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51670" y="143646"/>
            <a:ext cx="10358510" cy="5983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8850" tIns="54425" rIns="108850" bIns="54425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Технология детского экспериментирования</a:t>
            </a:r>
            <a:endParaRPr lang="ru-RU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808794" y="858026"/>
            <a:ext cx="10715699" cy="1571636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098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97965" indent="0" algn="just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97965" indent="0">
              <a:buNone/>
            </a:pPr>
            <a:r>
              <a:rPr lang="ru-RU" sz="3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Исследовательский и </a:t>
            </a:r>
            <a:r>
              <a:rPr lang="ru-RU" sz="3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деятельностный</a:t>
            </a:r>
            <a:r>
              <a:rPr lang="ru-RU" sz="3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подходы были взяты </a:t>
            </a:r>
            <a:r>
              <a:rPr lang="ru-RU" sz="3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О.В. </a:t>
            </a:r>
            <a:r>
              <a:rPr lang="ru-RU" sz="3400" i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Дыбиной</a:t>
            </a:r>
            <a:r>
              <a:rPr lang="ru-RU" sz="3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за основу при разработке структуры реализации технологии детского экспериментирования.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37290" y="2643976"/>
            <a:ext cx="11621418" cy="42156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108850" tIns="54425" rIns="108850" bIns="54425" rtlCol="0">
            <a:noAutofit/>
          </a:bodyPr>
          <a:lstStyle/>
          <a:p>
            <a:pPr algn="ctr"/>
            <a:r>
              <a:rPr lang="ru-RU" sz="2000" u="sng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Мотивационная характеристика технологии детского экспериментирования состоит </a:t>
            </a:r>
          </a:p>
          <a:p>
            <a:pPr algn="ctr"/>
            <a:r>
              <a:rPr lang="ru-RU" sz="2000" u="sng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следующем:</a:t>
            </a:r>
          </a:p>
          <a:p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-технология детского экспериментирования основана на создании особого вида мотивации – проблемной мотивации, поэтому требует адекватного конструирования дидактического содержания материала, который должен быть представлен как цепь проблемных ситуаций;</a:t>
            </a:r>
          </a:p>
          <a:p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-в основе технологии лежит отбор самых актуальных сущностных задач, интересных для воспитанников, побуждение к самостоятельному осознанию и выдвижению гипотезы эксперимента или опыта;</a:t>
            </a:r>
          </a:p>
          <a:p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-в ходе детского экспериментирования происходит построение оптимальной системы реализации эксперимента или опыта, посредством заинтересованного включения детей на каждом этапе;</a:t>
            </a:r>
          </a:p>
          <a:p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-в основе технологии лежит личностно-ориентированное взаимодействие взрослого и ребенка, которое способствует активизации познавательной деятельности воспитанников, возникновению желания практически осуществить эксперимент или опыт, с целью получения подтверждения или же опровержения экспериментальной гипотезы. </a:t>
            </a:r>
            <a:endParaRPr lang="ru-RU" sz="18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 txBox="1">
            <a:spLocks/>
          </p:cNvSpPr>
          <p:nvPr/>
        </p:nvSpPr>
        <p:spPr>
          <a:xfrm>
            <a:off x="474581" y="5215744"/>
            <a:ext cx="11549979" cy="10001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08850" tIns="54425" rIns="108850" bIns="54425" rtlCol="0">
            <a:normAutofit/>
          </a:bodyPr>
          <a:lstStyle/>
          <a:p>
            <a:pPr marL="97965" marR="0" lvl="0" indent="0" algn="just" defTabSz="10885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37290" y="929464"/>
            <a:ext cx="11787270" cy="12858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08850" tIns="54425" rIns="108850" bIns="54425" rtlCol="0">
            <a:normAutofit/>
          </a:bodyPr>
          <a:lstStyle/>
          <a:p>
            <a:pPr marL="97965" marR="0" lvl="0" indent="0" algn="just" defTabSz="10885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7290" y="1000902"/>
            <a:ext cx="11644394" cy="1571636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1.Учить детей выделять и ставить проблему, которую необходимо разрешить, предлагать возможные решения, проверять эти возможные решения практическим путем.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23372" y="143646"/>
            <a:ext cx="7119331" cy="5983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8850" tIns="54425" rIns="108850" bIns="54425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Задачи технологии</a:t>
            </a:r>
            <a:endParaRPr lang="ru-RU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37290" y="2143910"/>
            <a:ext cx="1171583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108850" tIns="54425" rIns="108850" bIns="54425" rtlCol="0">
            <a:normAutofit/>
          </a:bodyPr>
          <a:lstStyle/>
          <a:p>
            <a:pPr marL="97965" marR="0" lvl="0" indent="0" algn="just" defTabSz="10885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65852" y="2215348"/>
            <a:ext cx="11238742" cy="919169"/>
          </a:xfrm>
          <a:prstGeom prst="rect">
            <a:avLst/>
          </a:prstGeom>
        </p:spPr>
        <p:txBody>
          <a:bodyPr vert="horz" lIns="108850" tIns="54425" rIns="108850" bIns="54425" rtlCol="0">
            <a:noAutofit/>
          </a:bodyPr>
          <a:lstStyle/>
          <a:p>
            <a:pPr marL="408188" lvl="0">
              <a:spcBef>
                <a:spcPct val="20000"/>
              </a:spcBef>
            </a:pPr>
            <a:r>
              <a:rPr lang="ru-RU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2.Учить детей проверять возможные решения экспериментальным путем.</a:t>
            </a:r>
          </a:p>
          <a:p>
            <a:pPr marL="408188" marR="0" lvl="0" indent="0" algn="l" defTabSz="10885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08728" y="2929728"/>
            <a:ext cx="11715832" cy="10001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08850" tIns="54425" rIns="108850" bIns="54425" rtlCol="0">
            <a:normAutofit/>
          </a:bodyPr>
          <a:lstStyle/>
          <a:p>
            <a:pPr marL="97965" marR="0" lvl="0" indent="0" algn="just" defTabSz="10885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08728" y="3072604"/>
            <a:ext cx="11238742" cy="919169"/>
          </a:xfrm>
          <a:prstGeom prst="rect">
            <a:avLst/>
          </a:prstGeom>
        </p:spPr>
        <p:txBody>
          <a:bodyPr vert="horz" lIns="108850" tIns="54425" rIns="108850" bIns="54425" rtlCol="0">
            <a:noAutofit/>
          </a:bodyPr>
          <a:lstStyle/>
          <a:p>
            <a:pPr marL="408188" lvl="0" algn="just">
              <a:spcBef>
                <a:spcPct val="20000"/>
              </a:spcBef>
            </a:pPr>
            <a:r>
              <a:rPr lang="ru-RU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3.Учить детей делать выводы, в соответствии с результатами эксперимента или опыта, обобщать и анализировать их. </a:t>
            </a:r>
          </a:p>
          <a:p>
            <a:pPr marL="408188" lvl="0">
              <a:spcBef>
                <a:spcPct val="20000"/>
              </a:spcBef>
            </a:pPr>
            <a:endParaRPr lang="ru-RU" sz="24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marL="408188" marR="0" lvl="0" indent="0" algn="l" defTabSz="10885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08728" y="3929860"/>
            <a:ext cx="11644394" cy="1357322"/>
          </a:xfrm>
          <a:prstGeom prst="roundRect">
            <a:avLst/>
          </a:prstGeom>
          <a:solidFill>
            <a:schemeClr val="accent4">
              <a:lumMod val="20000"/>
              <a:lumOff val="80000"/>
              <a:alpha val="7098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08850" tIns="54425" rIns="108850" bIns="54425" rtlCol="0">
            <a:normAutofit/>
          </a:bodyPr>
          <a:lstStyle/>
          <a:p>
            <a:pPr marL="97965" marR="0" lvl="0" indent="0" algn="just" defTabSz="10885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380166" y="4072736"/>
            <a:ext cx="10787138" cy="919169"/>
          </a:xfrm>
          <a:prstGeom prst="rect">
            <a:avLst/>
          </a:prstGeom>
        </p:spPr>
        <p:txBody>
          <a:bodyPr vert="horz" lIns="108850" tIns="54425" rIns="108850" bIns="54425" rtlCol="0">
            <a:noAutofit/>
          </a:bodyPr>
          <a:lstStyle/>
          <a:p>
            <a:pPr marL="408188" lvl="0" algn="just">
              <a:spcBef>
                <a:spcPct val="20000"/>
              </a:spcBef>
            </a:pPr>
            <a:r>
              <a:rPr lang="ru-RU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4. Учить детей выделять существенные признаки и связи предметов и явлений, сопоставлять различные факты, выдвигать гипотезы и строить предположения.</a:t>
            </a:r>
          </a:p>
          <a:p>
            <a:pPr marL="408188" lvl="0">
              <a:spcBef>
                <a:spcPct val="20000"/>
              </a:spcBef>
            </a:pPr>
            <a:endParaRPr lang="ru-RU" sz="24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marL="408188" marR="0" lvl="0" indent="0" algn="l" defTabSz="10885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665918" y="5287182"/>
            <a:ext cx="10429948" cy="572274"/>
          </a:xfrm>
          <a:prstGeom prst="rect">
            <a:avLst/>
          </a:prstGeom>
        </p:spPr>
        <p:txBody>
          <a:bodyPr vert="horz" lIns="108850" tIns="54425" rIns="108850" bIns="54425" rtlCol="0">
            <a:noAutofit/>
          </a:bodyPr>
          <a:lstStyle/>
          <a:p>
            <a:pPr marL="408188" lvl="0">
              <a:spcBef>
                <a:spcPct val="20000"/>
              </a:spcBef>
            </a:pPr>
            <a:r>
              <a:rPr lang="ru-RU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5. Развивать у детей умение отбирать средства и материалы для экспериментальной деятельности.</a:t>
            </a:r>
          </a:p>
          <a:p>
            <a:pPr marL="408188" lvl="0">
              <a:spcBef>
                <a:spcPct val="20000"/>
              </a:spcBef>
            </a:pPr>
            <a:endParaRPr lang="ru-RU" sz="24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marL="408188" marR="0" lvl="0" indent="0" algn="l" defTabSz="10885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451604" y="6135684"/>
            <a:ext cx="11430080" cy="7239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08850" tIns="54425" rIns="108850" bIns="54425" rtlCol="0">
            <a:normAutofit lnSpcReduction="10000"/>
          </a:bodyPr>
          <a:lstStyle/>
          <a:p>
            <a:pPr marL="97965" marR="0" lvl="0" indent="0" algn="just" defTabSz="10885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380166" y="6144438"/>
            <a:ext cx="11430080" cy="715150"/>
          </a:xfrm>
          <a:prstGeom prst="rect">
            <a:avLst/>
          </a:prstGeom>
        </p:spPr>
        <p:txBody>
          <a:bodyPr vert="horz" lIns="108850" tIns="54425" rIns="108850" bIns="54425" rtlCol="0">
            <a:noAutofit/>
          </a:bodyPr>
          <a:lstStyle/>
          <a:p>
            <a:pPr marL="408188" algn="just">
              <a:spcBef>
                <a:spcPct val="20000"/>
              </a:spcBef>
            </a:pPr>
            <a:r>
              <a:rPr lang="ru-RU" sz="2400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6. Развивать у детей умение фиксировать этапы действий, действовать в соответствии с алгоритмом.</a:t>
            </a:r>
          </a:p>
          <a:p>
            <a:pPr marL="408188" lvl="0">
              <a:spcBef>
                <a:spcPct val="20000"/>
              </a:spcBef>
            </a:pPr>
            <a:endParaRPr lang="ru-RU" sz="2400" dirty="0" smtClean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pPr marL="408188" marR="0" lvl="0" indent="0" algn="l" defTabSz="108850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37290" y="858026"/>
            <a:ext cx="11501518" cy="19288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97965" indent="0" algn="just">
              <a:buNone/>
            </a:pPr>
            <a:r>
              <a:rPr lang="ru-RU" sz="3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Подготовительный этап: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-Актуализация проблемной ситуации;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-Создание условий необходимых для проведения опыта или эксперимента в соответствии с техникой безопасности, подготовка экспериментального оборудования, составление карт – схем и т.д.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97965" indent="0" algn="just">
              <a:buNone/>
            </a:pP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08728" y="2858290"/>
            <a:ext cx="11430080" cy="15716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108850" tIns="54425" rIns="108850" bIns="54425" rtlCol="0"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Этап формулирования цели эксперимента или опыта.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-Обсуждение проблемы с детьми, подведение детей к постановке цели  эксперимента или опыта, выдвижению рабочих гипотез;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-Выдвижение рабочих гипотез.</a:t>
            </a:r>
          </a:p>
          <a:p>
            <a:pPr marL="97965" algn="just">
              <a:spcBef>
                <a:spcPct val="20000"/>
              </a:spcBef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728" y="215084"/>
            <a:ext cx="11572956" cy="5983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8850" tIns="54425" rIns="108850" bIns="54425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Этапы технологии детского экспериментирования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37290" y="4429926"/>
            <a:ext cx="11430080" cy="12858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108850" tIns="54425" rIns="108850" bIns="54425" rtlCol="0">
            <a:noAutofit/>
          </a:bodyPr>
          <a:lstStyle/>
          <a:p>
            <a:pPr marL="97965" algn="just">
              <a:spcBef>
                <a:spcPct val="20000"/>
              </a:spcBef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Этап планирования экспериментальной деятельности.</a:t>
            </a:r>
          </a:p>
          <a:p>
            <a:pPr marL="97965" algn="just">
              <a:spcBef>
                <a:spcPct val="20000"/>
              </a:spcBef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Обсуждение с детьми алгоритма действий по проведению эксперимента или опыта.</a:t>
            </a:r>
          </a:p>
          <a:p>
            <a:pPr marL="97965" algn="just">
              <a:spcBef>
                <a:spcPct val="20000"/>
              </a:spcBef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Составление алгоритма действий по проведению эксперимента или опыта.</a:t>
            </a:r>
          </a:p>
          <a:p>
            <a:pPr marL="97965" algn="just">
              <a:spcBef>
                <a:spcPct val="20000"/>
              </a:spcBef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80166" y="5787248"/>
            <a:ext cx="11215766" cy="10723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108850" tIns="54425" rIns="108850" bIns="54425" rtlCol="0">
            <a:no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4. Практический этап детского экспериментирования.</a:t>
            </a:r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-Контроль, за соблюдением техники безопасности при проведении детьми опыта или эксперимента, проверка предположений на практике.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72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5918" y="214341"/>
            <a:ext cx="10787138" cy="155178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8850" tIns="54425" rIns="108850" bIns="54425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Диагностический инструментарий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выявления уровня развития исследовательских умений  дошкольников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94480" y="1967356"/>
          <a:ext cx="11072890" cy="48922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36445"/>
                <a:gridCol w="5536445"/>
              </a:tblGrid>
              <a:tr h="65538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Название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автор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Цель</a:t>
                      </a:r>
                      <a:endParaRPr lang="ru-RU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10768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Диагностика уровня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сформированности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исследовательской деятельности дошкольников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Автор: Е.В. Казанцева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Цель: выявить исходный уровень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сформированности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исследовательского поведения у детей</a:t>
                      </a:r>
                    </a:p>
                  </a:txBody>
                  <a:tcPr/>
                </a:tc>
              </a:tr>
              <a:tr h="1032336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Методика «Маленький исследователь»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Автор: Л. Н. Прохорова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10885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Цель: исследовать предпочитаемый вид деятельности, выявить место детского экспериментирования в предпочтениях детей</a:t>
                      </a:r>
                    </a:p>
                  </a:txBody>
                  <a:tcPr/>
                </a:tc>
              </a:tr>
              <a:tr h="1345165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Анкета для родителей  «Детское экспериментирование в семье» </a:t>
                      </a:r>
                    </a:p>
                    <a:p>
                      <a:pPr algn="just"/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Цель: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выявить отношение родителей (законных представителей) воспитанников  к вопросу организации познавательно-исследовательской  деятельности в дошкольном образовательном учреждении. </a:t>
                      </a:r>
                      <a:endParaRPr lang="ru-RU" sz="21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0232" y="215084"/>
            <a:ext cx="10429948" cy="5983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8850" tIns="54425" rIns="108850" bIns="54425" rtlCol="0" anchor="ctr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ШАГ 1 «ЗНАКОМСТВО С НАСТАВЛЯЕМЫМ»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3bUz7iViuW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4744" y="1072340"/>
            <a:ext cx="6643734" cy="4972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800</Words>
  <Application>Microsoft Office PowerPoint</Application>
  <PresentationFormat>Произвольный</PresentationFormat>
  <Paragraphs>104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Пользователь Windows</cp:lastModifiedBy>
  <cp:revision>29</cp:revision>
  <dcterms:created xsi:type="dcterms:W3CDTF">2017-05-23T18:32:01Z</dcterms:created>
  <dcterms:modified xsi:type="dcterms:W3CDTF">2022-05-28T12:48:22Z</dcterms:modified>
</cp:coreProperties>
</file>