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9" r:id="rId4"/>
    <p:sldId id="265" r:id="rId5"/>
    <p:sldId id="268" r:id="rId6"/>
    <p:sldId id="281" r:id="rId7"/>
    <p:sldId id="269" r:id="rId8"/>
    <p:sldId id="282" r:id="rId9"/>
    <p:sldId id="270" r:id="rId10"/>
    <p:sldId id="271" r:id="rId11"/>
    <p:sldId id="283" r:id="rId12"/>
    <p:sldId id="272" r:id="rId13"/>
    <p:sldId id="258" r:id="rId14"/>
    <p:sldId id="273" r:id="rId15"/>
    <p:sldId id="275" r:id="rId16"/>
    <p:sldId id="277" r:id="rId17"/>
    <p:sldId id="278" r:id="rId18"/>
    <p:sldId id="267" r:id="rId19"/>
    <p:sldId id="280" r:id="rId20"/>
    <p:sldId id="263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71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46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2A04A-4C2C-479A-8957-3552331467AA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4C1F1-EC86-4B49-928E-76012331A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1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BAE4B7-6884-4475-9B8C-C8F5A88308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CAD2E68-5AF7-4F7D-BB27-C3C77E462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599FFC-4440-483A-B708-125B6918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D511EF-5219-428B-BF4A-FB55002B8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11BB7A-D675-4EB2-B607-C20596F9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0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A81100-FC4F-45B9-BEDD-8CBC408F8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D4DF6A-8A15-4900-9368-056968BF8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7CA319-7024-4C11-8D3B-C8FC1368C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D48F651-1482-4643-A606-70BD88761B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1F928F0-27C5-4750-BEAA-F645285BFE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0CCB244-E9F8-4086-853C-E78F8D809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9FE147B-E436-43EB-8A3A-DF1756E36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16D91B2-F5AA-452E-A14F-D9A3B6EB7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20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AAA6D4-3A7D-454A-81F5-0C2C7C0F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DFA4F76-8F00-48C3-8C9B-D806D61AB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76A3FC8-A69D-4375-BF38-43322B238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A408F36-5C13-49E1-A7DF-FF0F53F99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5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4D50461-0C70-4BC2-B4FE-8B26FFE5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67C622D-7EE5-4EEF-AC87-3B15CB3C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328E9CC-8439-45EA-9B6D-0D5CB44D3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1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8373F-DC3B-4CA7-9FAF-020AA31D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CA0F11-2B40-40A0-8E44-CAAB3B665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C83453B-8E81-4F0E-8F6F-7532D110F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A0481B-F104-49E2-858E-F498BAFE8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0A39B1-4B94-4EB8-B10D-446AD7EF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9E7BDB-68A7-4EFF-8B9F-65507FBB1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9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F788BC-BBE6-4E92-A8CA-BB59C430B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47B700C-AB27-4F3E-AAF1-897A5582D7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0E4933B-8F1C-45E2-97FB-325DC8238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D7AB09-C73C-4A14-8956-14A7128BC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399E13-581D-4E10-9665-6F7714AA5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0A4E4E-F4F8-4DF1-BACE-5EE8B82E4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7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6D4319-800E-4124-AA1E-DA97C1E0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B2C507-437A-4B67-BBA9-579B09BE2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7D1F57-6E52-462F-9123-F39DC3EA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165158-8864-4AE1-BEF8-46494BE66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B6BF31-3997-443C-971A-D93AF4F66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0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9D3DE8B-6224-4085-95F2-6F01842A64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ED5A554-E2FF-4916-9477-3A18A5FAB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2ABF90-9ABC-4C6E-B4DD-4E622A41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F2FEA5-169E-4616-87F6-D05C23BA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387BF7-480C-48B3-9388-77725AE53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7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id="{1281AA60-39D6-45E0-99B8-9FC5A234F6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8A49814-79F0-4898-931E-7C622906BCE9}"/>
              </a:ext>
            </a:extLst>
          </p:cNvPr>
          <p:cNvSpPr/>
          <p:nvPr userDrawn="1"/>
        </p:nvSpPr>
        <p:spPr>
          <a:xfrm>
            <a:off x="8358352" y="1481138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ъект 2">
            <a:extLst>
              <a:ext uri="{FF2B5EF4-FFF2-40B4-BE49-F238E27FC236}">
                <a16:creationId xmlns:a16="http://schemas.microsoft.com/office/drawing/2014/main" id="{2D595FCE-B296-4C87-81A7-13053D3757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3213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1716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8A49814-79F0-4898-931E-7C622906BCE9}"/>
              </a:ext>
            </a:extLst>
          </p:cNvPr>
          <p:cNvSpPr/>
          <p:nvPr userDrawn="1"/>
        </p:nvSpPr>
        <p:spPr>
          <a:xfrm>
            <a:off x="7759700" y="990600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1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EE590DB-9CB4-438D-9208-4CF7240D246B}"/>
              </a:ext>
            </a:extLst>
          </p:cNvPr>
          <p:cNvSpPr/>
          <p:nvPr userDrawn="1"/>
        </p:nvSpPr>
        <p:spPr>
          <a:xfrm>
            <a:off x="0" y="-1"/>
            <a:ext cx="12192000" cy="6347861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85583 w 12192000"/>
              <a:gd name="connsiteY2" fmla="*/ 3696101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1069053 w 12192000"/>
              <a:gd name="connsiteY2" fmla="*/ 448537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347861"/>
              <a:gd name="connsiteX1" fmla="*/ 12192000 w 12192000"/>
              <a:gd name="connsiteY1" fmla="*/ 0 h 6347861"/>
              <a:gd name="connsiteX2" fmla="*/ 11069053 w 12192000"/>
              <a:gd name="connsiteY2" fmla="*/ 4485372 h 6347861"/>
              <a:gd name="connsiteX3" fmla="*/ 10854089 w 12192000"/>
              <a:gd name="connsiteY3" fmla="*/ 5183204 h 6347861"/>
              <a:gd name="connsiteX4" fmla="*/ 0 w 12192000"/>
              <a:gd name="connsiteY4" fmla="*/ 6347861 h 6347861"/>
              <a:gd name="connsiteX5" fmla="*/ 0 w 12192000"/>
              <a:gd name="connsiteY5" fmla="*/ 0 h 634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347861">
                <a:moveTo>
                  <a:pt x="0" y="0"/>
                </a:moveTo>
                <a:lnTo>
                  <a:pt x="12192000" y="0"/>
                </a:lnTo>
                <a:lnTo>
                  <a:pt x="11069053" y="4485372"/>
                </a:lnTo>
                <a:lnTo>
                  <a:pt x="10854089" y="5183204"/>
                </a:lnTo>
                <a:lnTo>
                  <a:pt x="0" y="6347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42900" dist="38100" dir="4800000" sx="110000" sy="110000" algn="t" rotWithShape="0">
              <a:schemeClr val="accent2">
                <a:alpha val="4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757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1BCA107-CFFD-48D1-A7B4-CF209A294E14}"/>
              </a:ext>
            </a:extLst>
          </p:cNvPr>
          <p:cNvSpPr/>
          <p:nvPr userDrawn="1"/>
        </p:nvSpPr>
        <p:spPr>
          <a:xfrm>
            <a:off x="7823200" y="891623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id="{D4E8BCCB-F0E7-4D9A-99AF-1733EDE81A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id="{9438F547-87A5-4930-A4C8-7EB1388C4384}"/>
              </a:ext>
            </a:extLst>
          </p:cNvPr>
          <p:cNvSpPr/>
          <p:nvPr userDrawn="1"/>
        </p:nvSpPr>
        <p:spPr>
          <a:xfrm>
            <a:off x="444500" y="3330023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16617FEA-EEA1-4848-B27D-C5F44B6E692A}"/>
              </a:ext>
            </a:extLst>
          </p:cNvPr>
          <p:cNvSpPr/>
          <p:nvPr userDrawn="1"/>
        </p:nvSpPr>
        <p:spPr>
          <a:xfrm>
            <a:off x="2171700" y="5103218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id="{F9006C45-C6CF-48CA-87B8-59CC06125627}"/>
              </a:ext>
            </a:extLst>
          </p:cNvPr>
          <p:cNvSpPr/>
          <p:nvPr userDrawn="1"/>
        </p:nvSpPr>
        <p:spPr>
          <a:xfrm>
            <a:off x="9172575" y="2344186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3035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938" y="365125"/>
            <a:ext cx="9585434" cy="1325563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0938" y="1954925"/>
            <a:ext cx="9585434" cy="42220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FD4906C8-32AE-405E-AD87-3E97AEF9DC21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49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id="{6FC643B6-E3A4-48D1-B2C5-D2C4557C79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11" name="Рисунок 9" descr="Вертушка">
            <a:extLst>
              <a:ext uri="{FF2B5EF4-FFF2-40B4-BE49-F238E27FC236}">
                <a16:creationId xmlns:a16="http://schemas.microsoft.com/office/drawing/2014/main" id="{54ECDD7C-E578-44A2-938A-A20979372F6C}"/>
              </a:ext>
            </a:extLst>
          </p:cNvPr>
          <p:cNvGrpSpPr/>
          <p:nvPr/>
        </p:nvGrpSpPr>
        <p:grpSpPr>
          <a:xfrm>
            <a:off x="9559158" y="4227730"/>
            <a:ext cx="2940269" cy="2940269"/>
            <a:chOff x="8928537" y="3922930"/>
            <a:chExt cx="2940269" cy="2940269"/>
          </a:xfrm>
        </p:grpSpPr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id="{F482E4A3-7210-46BB-8A0D-B66FCE6C4D9F}"/>
                </a:ext>
              </a:extLst>
            </p:cNvPr>
            <p:cNvSpPr/>
            <p:nvPr/>
          </p:nvSpPr>
          <p:spPr>
            <a:xfrm>
              <a:off x="10374169" y="5510859"/>
              <a:ext cx="49004" cy="980089"/>
            </a:xfrm>
            <a:custGeom>
              <a:avLst/>
              <a:gdLst>
                <a:gd name="connsiteX0" fmla="*/ 0 w 49004"/>
                <a:gd name="connsiteY0" fmla="*/ 0 h 980089"/>
                <a:gd name="connsiteX1" fmla="*/ 49004 w 49004"/>
                <a:gd name="connsiteY1" fmla="*/ 0 h 980089"/>
                <a:gd name="connsiteX2" fmla="*/ 49004 w 49004"/>
                <a:gd name="connsiteY2" fmla="*/ 980090 h 980089"/>
                <a:gd name="connsiteX3" fmla="*/ 0 w 49004"/>
                <a:gd name="connsiteY3" fmla="*/ 980090 h 98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04" h="980089">
                  <a:moveTo>
                    <a:pt x="0" y="0"/>
                  </a:moveTo>
                  <a:lnTo>
                    <a:pt x="49004" y="0"/>
                  </a:lnTo>
                  <a:lnTo>
                    <a:pt x="49004" y="980090"/>
                  </a:lnTo>
                  <a:lnTo>
                    <a:pt x="0" y="980090"/>
                  </a:lnTo>
                  <a:close/>
                </a:path>
              </a:pathLst>
            </a:custGeom>
            <a:solidFill>
              <a:srgbClr val="737373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grpSp>
          <p:nvGrpSpPr>
            <p:cNvPr id="13" name="Рисунок 9" descr="Вертушка">
              <a:extLst>
                <a:ext uri="{FF2B5EF4-FFF2-40B4-BE49-F238E27FC236}">
                  <a16:creationId xmlns:a16="http://schemas.microsoft.com/office/drawing/2014/main" id="{54ECDD7C-E578-44A2-938A-A20979372F6C}"/>
                </a:ext>
              </a:extLst>
            </p:cNvPr>
            <p:cNvGrpSpPr/>
            <p:nvPr/>
          </p:nvGrpSpPr>
          <p:grpSpPr>
            <a:xfrm>
              <a:off x="9641309" y="4268168"/>
              <a:ext cx="1514723" cy="1514723"/>
              <a:chOff x="9641309" y="4268168"/>
              <a:chExt cx="1514723" cy="1514723"/>
            </a:xfrm>
          </p:grpSpPr>
          <p:sp>
            <p:nvSpPr>
              <p:cNvPr id="14" name="Полилиния: фигура 13">
                <a:extLst>
                  <a:ext uri="{FF2B5EF4-FFF2-40B4-BE49-F238E27FC236}">
                    <a16:creationId xmlns:a16="http://schemas.microsoft.com/office/drawing/2014/main" id="{307AF468-4E5A-4EAB-908A-97247191CB42}"/>
                  </a:ext>
                </a:extLst>
              </p:cNvPr>
              <p:cNvSpPr/>
              <p:nvPr/>
            </p:nvSpPr>
            <p:spPr>
              <a:xfrm>
                <a:off x="9753935" y="4652318"/>
                <a:ext cx="644735" cy="674117"/>
              </a:xfrm>
              <a:custGeom>
                <a:avLst/>
                <a:gdLst>
                  <a:gd name="connsiteX0" fmla="*/ 644736 w 644735"/>
                  <a:gd name="connsiteY0" fmla="*/ 373212 h 674117"/>
                  <a:gd name="connsiteX1" fmla="*/ 153938 w 644735"/>
                  <a:gd name="connsiteY1" fmla="*/ 674118 h 674117"/>
                  <a:gd name="connsiteX2" fmla="*/ 3267 w 644735"/>
                  <a:gd name="connsiteY2" fmla="*/ 511576 h 674117"/>
                  <a:gd name="connsiteX3" fmla="*/ 3592 w 644735"/>
                  <a:gd name="connsiteY3" fmla="*/ 494584 h 674117"/>
                  <a:gd name="connsiteX4" fmla="*/ 498176 w 644735"/>
                  <a:gd name="connsiteY4" fmla="*/ 0 h 674117"/>
                  <a:gd name="connsiteX5" fmla="*/ 644736 w 644735"/>
                  <a:gd name="connsiteY5" fmla="*/ 373212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735" h="674117">
                    <a:moveTo>
                      <a:pt x="644736" y="373212"/>
                    </a:moveTo>
                    <a:lnTo>
                      <a:pt x="153938" y="674118"/>
                    </a:lnTo>
                    <a:lnTo>
                      <a:pt x="3267" y="511576"/>
                    </a:lnTo>
                    <a:cubicBezTo>
                      <a:pt x="-1211" y="506749"/>
                      <a:pt x="-1070" y="499239"/>
                      <a:pt x="3592" y="494584"/>
                    </a:cubicBezTo>
                    <a:lnTo>
                      <a:pt x="498176" y="0"/>
                    </a:lnTo>
                    <a:lnTo>
                      <a:pt x="644736" y="373212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5" name="Полилиния: фигура 14">
                <a:extLst>
                  <a:ext uri="{FF2B5EF4-FFF2-40B4-BE49-F238E27FC236}">
                    <a16:creationId xmlns:a16="http://schemas.microsoft.com/office/drawing/2014/main" id="{22344650-814F-4ED1-8205-BC5671854D03}"/>
                  </a:ext>
                </a:extLst>
              </p:cNvPr>
              <p:cNvSpPr/>
              <p:nvPr/>
            </p:nvSpPr>
            <p:spPr>
              <a:xfrm>
                <a:off x="10025459" y="5025530"/>
                <a:ext cx="646531" cy="647975"/>
              </a:xfrm>
              <a:custGeom>
                <a:avLst/>
                <a:gdLst>
                  <a:gd name="connsiteX0" fmla="*/ 373212 w 646531"/>
                  <a:gd name="connsiteY0" fmla="*/ 0 h 647975"/>
                  <a:gd name="connsiteX1" fmla="*/ 645077 w 646531"/>
                  <a:gd name="connsiteY1" fmla="*/ 506841 h 647975"/>
                  <a:gd name="connsiteX2" fmla="*/ 642479 w 646531"/>
                  <a:gd name="connsiteY2" fmla="*/ 521732 h 647975"/>
                  <a:gd name="connsiteX3" fmla="*/ 502737 w 646531"/>
                  <a:gd name="connsiteY3" fmla="*/ 647662 h 647975"/>
                  <a:gd name="connsiteX4" fmla="*/ 501052 w 646531"/>
                  <a:gd name="connsiteY4" fmla="*/ 647619 h 647975"/>
                  <a:gd name="connsiteX5" fmla="*/ 0 w 646531"/>
                  <a:gd name="connsiteY5" fmla="*/ 146566 h 647975"/>
                  <a:gd name="connsiteX6" fmla="*/ 373212 w 646531"/>
                  <a:gd name="connsiteY6" fmla="*/ 0 h 64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6531" h="647975">
                    <a:moveTo>
                      <a:pt x="373212" y="0"/>
                    </a:moveTo>
                    <a:lnTo>
                      <a:pt x="645077" y="506841"/>
                    </a:lnTo>
                    <a:cubicBezTo>
                      <a:pt x="647741" y="511809"/>
                      <a:pt x="646669" y="517959"/>
                      <a:pt x="642479" y="521732"/>
                    </a:cubicBezTo>
                    <a:lnTo>
                      <a:pt x="502737" y="647662"/>
                    </a:lnTo>
                    <a:cubicBezTo>
                      <a:pt x="502253" y="648097"/>
                      <a:pt x="501512" y="648078"/>
                      <a:pt x="501052" y="647619"/>
                    </a:cubicBezTo>
                    <a:lnTo>
                      <a:pt x="0" y="146566"/>
                    </a:lnTo>
                    <a:lnTo>
                      <a:pt x="373212" y="0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6" name="Полилиния: фигура 15">
                <a:extLst>
                  <a:ext uri="{FF2B5EF4-FFF2-40B4-BE49-F238E27FC236}">
                    <a16:creationId xmlns:a16="http://schemas.microsoft.com/office/drawing/2014/main" id="{9DB64937-0043-4368-9388-E2D802AE9478}"/>
                  </a:ext>
                </a:extLst>
              </p:cNvPr>
              <p:cNvSpPr/>
              <p:nvPr/>
            </p:nvSpPr>
            <p:spPr>
              <a:xfrm>
                <a:off x="10398671" y="4752189"/>
                <a:ext cx="644820" cy="674117"/>
              </a:xfrm>
              <a:custGeom>
                <a:avLst/>
                <a:gdLst>
                  <a:gd name="connsiteX0" fmla="*/ 0 w 644820"/>
                  <a:gd name="connsiteY0" fmla="*/ 273341 h 674117"/>
                  <a:gd name="connsiteX1" fmla="*/ 518363 w 644820"/>
                  <a:gd name="connsiteY1" fmla="*/ 0 h 674117"/>
                  <a:gd name="connsiteX2" fmla="*/ 641616 w 644820"/>
                  <a:gd name="connsiteY2" fmla="*/ 134958 h 674117"/>
                  <a:gd name="connsiteX3" fmla="*/ 641230 w 644820"/>
                  <a:gd name="connsiteY3" fmla="*/ 151883 h 674117"/>
                  <a:gd name="connsiteX4" fmla="*/ 118995 w 644820"/>
                  <a:gd name="connsiteY4" fmla="*/ 674118 h 674117"/>
                  <a:gd name="connsiteX5" fmla="*/ 0 w 644820"/>
                  <a:gd name="connsiteY5" fmla="*/ 273341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820" h="674117">
                    <a:moveTo>
                      <a:pt x="0" y="273341"/>
                    </a:moveTo>
                    <a:lnTo>
                      <a:pt x="518363" y="0"/>
                    </a:lnTo>
                    <a:lnTo>
                      <a:pt x="641616" y="134958"/>
                    </a:lnTo>
                    <a:cubicBezTo>
                      <a:pt x="646032" y="139798"/>
                      <a:pt x="645867" y="147252"/>
                      <a:pt x="641230" y="151883"/>
                    </a:cubicBezTo>
                    <a:lnTo>
                      <a:pt x="118995" y="674118"/>
                    </a:lnTo>
                    <a:lnTo>
                      <a:pt x="0" y="273341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7" name="Полилиния: фигура 16">
                <a:extLst>
                  <a:ext uri="{FF2B5EF4-FFF2-40B4-BE49-F238E27FC236}">
                    <a16:creationId xmlns:a16="http://schemas.microsoft.com/office/drawing/2014/main" id="{6A9BF32D-B81A-4AE6-B407-FE06DEF24631}"/>
                  </a:ext>
                </a:extLst>
              </p:cNvPr>
              <p:cNvSpPr/>
              <p:nvPr/>
            </p:nvSpPr>
            <p:spPr>
              <a:xfrm>
                <a:off x="10128393" y="4379643"/>
                <a:ext cx="649615" cy="645887"/>
              </a:xfrm>
              <a:custGeom>
                <a:avLst/>
                <a:gdLst>
                  <a:gd name="connsiteX0" fmla="*/ 270278 w 649615"/>
                  <a:gd name="connsiteY0" fmla="*/ 645887 h 645887"/>
                  <a:gd name="connsiteX1" fmla="*/ 0 w 649615"/>
                  <a:gd name="connsiteY1" fmla="*/ 124461 h 645887"/>
                  <a:gd name="connsiteX2" fmla="*/ 130762 w 649615"/>
                  <a:gd name="connsiteY2" fmla="*/ 3267 h 645887"/>
                  <a:gd name="connsiteX3" fmla="*/ 147755 w 649615"/>
                  <a:gd name="connsiteY3" fmla="*/ 3592 h 645887"/>
                  <a:gd name="connsiteX4" fmla="*/ 649616 w 649615"/>
                  <a:gd name="connsiteY4" fmla="*/ 505453 h 645887"/>
                  <a:gd name="connsiteX5" fmla="*/ 270278 w 649615"/>
                  <a:gd name="connsiteY5" fmla="*/ 645887 h 64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9615" h="645887">
                    <a:moveTo>
                      <a:pt x="270278" y="645887"/>
                    </a:moveTo>
                    <a:lnTo>
                      <a:pt x="0" y="124461"/>
                    </a:lnTo>
                    <a:lnTo>
                      <a:pt x="130762" y="3267"/>
                    </a:lnTo>
                    <a:cubicBezTo>
                      <a:pt x="135589" y="-1211"/>
                      <a:pt x="143099" y="-1070"/>
                      <a:pt x="147755" y="3592"/>
                    </a:cubicBezTo>
                    <a:lnTo>
                      <a:pt x="649616" y="505453"/>
                    </a:lnTo>
                    <a:lnTo>
                      <a:pt x="270278" y="645887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8" name="Полилиния: фигура 17">
                <a:extLst>
                  <a:ext uri="{FF2B5EF4-FFF2-40B4-BE49-F238E27FC236}">
                    <a16:creationId xmlns:a16="http://schemas.microsoft.com/office/drawing/2014/main" id="{2C79CAB1-5FE4-4330-BD1D-B9C8CDC74CAE}"/>
                  </a:ext>
                </a:extLst>
              </p:cNvPr>
              <p:cNvSpPr/>
              <p:nvPr/>
            </p:nvSpPr>
            <p:spPr>
              <a:xfrm>
                <a:off x="9641309" y="4982237"/>
                <a:ext cx="757361" cy="693007"/>
              </a:xfrm>
              <a:custGeom>
                <a:avLst/>
                <a:gdLst>
                  <a:gd name="connsiteX0" fmla="*/ 757362 w 757361"/>
                  <a:gd name="connsiteY0" fmla="*/ 43294 h 693007"/>
                  <a:gd name="connsiteX1" fmla="*/ 694655 w 757361"/>
                  <a:gd name="connsiteY1" fmla="*/ 24617 h 693007"/>
                  <a:gd name="connsiteX2" fmla="*/ 107648 w 757361"/>
                  <a:gd name="connsiteY2" fmla="*/ 173235 h 693007"/>
                  <a:gd name="connsiteX3" fmla="*/ 107648 w 757361"/>
                  <a:gd name="connsiteY3" fmla="*/ 173235 h 693007"/>
                  <a:gd name="connsiteX4" fmla="*/ 107648 w 757361"/>
                  <a:gd name="connsiteY4" fmla="*/ 693007 h 693007"/>
                  <a:gd name="connsiteX5" fmla="*/ 757362 w 757361"/>
                  <a:gd name="connsiteY5" fmla="*/ 4329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757362" y="43294"/>
                    </a:moveTo>
                    <a:lnTo>
                      <a:pt x="694655" y="24617"/>
                    </a:lnTo>
                    <a:cubicBezTo>
                      <a:pt x="486539" y="-37362"/>
                      <a:pt x="261198" y="19692"/>
                      <a:pt x="107648" y="173235"/>
                    </a:cubicBezTo>
                    <a:lnTo>
                      <a:pt x="107648" y="173235"/>
                    </a:lnTo>
                    <a:cubicBezTo>
                      <a:pt x="-35880" y="316763"/>
                      <a:pt x="-35886" y="549473"/>
                      <a:pt x="107648" y="693007"/>
                    </a:cubicBezTo>
                    <a:lnTo>
                      <a:pt x="757362" y="4329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9" name="Полилиния: фигура 18">
                <a:extLst>
                  <a:ext uri="{FF2B5EF4-FFF2-40B4-BE49-F238E27FC236}">
                    <a16:creationId xmlns:a16="http://schemas.microsoft.com/office/drawing/2014/main" id="{FDDD55D2-897D-4F21-909F-89F2871A516B}"/>
                  </a:ext>
                </a:extLst>
              </p:cNvPr>
              <p:cNvSpPr/>
              <p:nvPr/>
            </p:nvSpPr>
            <p:spPr>
              <a:xfrm>
                <a:off x="10355377" y="5025530"/>
                <a:ext cx="693007" cy="757361"/>
              </a:xfrm>
              <a:custGeom>
                <a:avLst/>
                <a:gdLst>
                  <a:gd name="connsiteX0" fmla="*/ 43294 w 693007"/>
                  <a:gd name="connsiteY0" fmla="*/ 0 h 757361"/>
                  <a:gd name="connsiteX1" fmla="*/ 24617 w 693007"/>
                  <a:gd name="connsiteY1" fmla="*/ 62707 h 757361"/>
                  <a:gd name="connsiteX2" fmla="*/ 173235 w 693007"/>
                  <a:gd name="connsiteY2" fmla="*/ 649714 h 757361"/>
                  <a:gd name="connsiteX3" fmla="*/ 173235 w 693007"/>
                  <a:gd name="connsiteY3" fmla="*/ 649714 h 757361"/>
                  <a:gd name="connsiteX4" fmla="*/ 693007 w 693007"/>
                  <a:gd name="connsiteY4" fmla="*/ 649714 h 757361"/>
                  <a:gd name="connsiteX5" fmla="*/ 43294 w 693007"/>
                  <a:gd name="connsiteY5" fmla="*/ 0 h 75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1">
                    <a:moveTo>
                      <a:pt x="43294" y="0"/>
                    </a:moveTo>
                    <a:lnTo>
                      <a:pt x="24617" y="62707"/>
                    </a:lnTo>
                    <a:cubicBezTo>
                      <a:pt x="-37362" y="270823"/>
                      <a:pt x="19692" y="496164"/>
                      <a:pt x="173235" y="649714"/>
                    </a:cubicBezTo>
                    <a:lnTo>
                      <a:pt x="173235" y="649714"/>
                    </a:lnTo>
                    <a:cubicBezTo>
                      <a:pt x="316763" y="793242"/>
                      <a:pt x="549473" y="793248"/>
                      <a:pt x="693007" y="649714"/>
                    </a:cubicBezTo>
                    <a:lnTo>
                      <a:pt x="432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0" name="Полилиния: фигура 19">
                <a:extLst>
                  <a:ext uri="{FF2B5EF4-FFF2-40B4-BE49-F238E27FC236}">
                    <a16:creationId xmlns:a16="http://schemas.microsoft.com/office/drawing/2014/main" id="{D440726B-8692-49FA-8017-66210F02DBB1}"/>
                  </a:ext>
                </a:extLst>
              </p:cNvPr>
              <p:cNvSpPr/>
              <p:nvPr/>
            </p:nvSpPr>
            <p:spPr>
              <a:xfrm>
                <a:off x="10398671" y="4375817"/>
                <a:ext cx="757361" cy="693007"/>
              </a:xfrm>
              <a:custGeom>
                <a:avLst/>
                <a:gdLst>
                  <a:gd name="connsiteX0" fmla="*/ 0 w 757361"/>
                  <a:gd name="connsiteY0" fmla="*/ 649714 h 693007"/>
                  <a:gd name="connsiteX1" fmla="*/ 62707 w 757361"/>
                  <a:gd name="connsiteY1" fmla="*/ 668391 h 693007"/>
                  <a:gd name="connsiteX2" fmla="*/ 649714 w 757361"/>
                  <a:gd name="connsiteY2" fmla="*/ 519772 h 693007"/>
                  <a:gd name="connsiteX3" fmla="*/ 649714 w 757361"/>
                  <a:gd name="connsiteY3" fmla="*/ 519772 h 693007"/>
                  <a:gd name="connsiteX4" fmla="*/ 649714 w 757361"/>
                  <a:gd name="connsiteY4" fmla="*/ 0 h 693007"/>
                  <a:gd name="connsiteX5" fmla="*/ 0 w 757361"/>
                  <a:gd name="connsiteY5" fmla="*/ 64971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0" y="649714"/>
                    </a:moveTo>
                    <a:lnTo>
                      <a:pt x="62707" y="668391"/>
                    </a:lnTo>
                    <a:cubicBezTo>
                      <a:pt x="270823" y="730369"/>
                      <a:pt x="496164" y="673315"/>
                      <a:pt x="649714" y="519772"/>
                    </a:cubicBezTo>
                    <a:lnTo>
                      <a:pt x="649714" y="519772"/>
                    </a:lnTo>
                    <a:cubicBezTo>
                      <a:pt x="793242" y="376244"/>
                      <a:pt x="793248" y="143534"/>
                      <a:pt x="649714" y="0"/>
                    </a:cubicBezTo>
                    <a:lnTo>
                      <a:pt x="0" y="64971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1" name="Полилиния: фигура 20">
                <a:extLst>
                  <a:ext uri="{FF2B5EF4-FFF2-40B4-BE49-F238E27FC236}">
                    <a16:creationId xmlns:a16="http://schemas.microsoft.com/office/drawing/2014/main" id="{779698BA-F225-4134-AE7D-B3A266E849A0}"/>
                  </a:ext>
                </a:extLst>
              </p:cNvPr>
              <p:cNvSpPr/>
              <p:nvPr/>
            </p:nvSpPr>
            <p:spPr>
              <a:xfrm>
                <a:off x="9748957" y="4268168"/>
                <a:ext cx="693007" cy="757362"/>
              </a:xfrm>
              <a:custGeom>
                <a:avLst/>
                <a:gdLst>
                  <a:gd name="connsiteX0" fmla="*/ 649714 w 693007"/>
                  <a:gd name="connsiteY0" fmla="*/ 757362 h 757362"/>
                  <a:gd name="connsiteX1" fmla="*/ 668390 w 693007"/>
                  <a:gd name="connsiteY1" fmla="*/ 694655 h 757362"/>
                  <a:gd name="connsiteX2" fmla="*/ 519772 w 693007"/>
                  <a:gd name="connsiteY2" fmla="*/ 107648 h 757362"/>
                  <a:gd name="connsiteX3" fmla="*/ 519772 w 693007"/>
                  <a:gd name="connsiteY3" fmla="*/ 107648 h 757362"/>
                  <a:gd name="connsiteX4" fmla="*/ 0 w 693007"/>
                  <a:gd name="connsiteY4" fmla="*/ 107648 h 757362"/>
                  <a:gd name="connsiteX5" fmla="*/ 649714 w 693007"/>
                  <a:gd name="connsiteY5" fmla="*/ 757362 h 75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2">
                    <a:moveTo>
                      <a:pt x="649714" y="757362"/>
                    </a:moveTo>
                    <a:lnTo>
                      <a:pt x="668390" y="694655"/>
                    </a:lnTo>
                    <a:cubicBezTo>
                      <a:pt x="730369" y="486539"/>
                      <a:pt x="673315" y="261198"/>
                      <a:pt x="519772" y="107648"/>
                    </a:cubicBezTo>
                    <a:lnTo>
                      <a:pt x="519772" y="107648"/>
                    </a:lnTo>
                    <a:cubicBezTo>
                      <a:pt x="376244" y="-35880"/>
                      <a:pt x="143534" y="-35886"/>
                      <a:pt x="0" y="107648"/>
                    </a:cubicBezTo>
                    <a:lnTo>
                      <a:pt x="649714" y="757362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</p:grpSp>
        <p:sp>
          <p:nvSpPr>
            <p:cNvPr id="22" name="Полилиния: фигура 21">
              <a:extLst>
                <a:ext uri="{FF2B5EF4-FFF2-40B4-BE49-F238E27FC236}">
                  <a16:creationId xmlns:a16="http://schemas.microsoft.com/office/drawing/2014/main" id="{C2F4D1F6-3E9B-4302-811B-FC2A0AA9C4E4}"/>
                </a:ext>
              </a:extLst>
            </p:cNvPr>
            <p:cNvSpPr/>
            <p:nvPr/>
          </p:nvSpPr>
          <p:spPr>
            <a:xfrm>
              <a:off x="10306788" y="4933647"/>
              <a:ext cx="183766" cy="183766"/>
            </a:xfrm>
            <a:custGeom>
              <a:avLst/>
              <a:gdLst>
                <a:gd name="connsiteX0" fmla="*/ 183767 w 183766"/>
                <a:gd name="connsiteY0" fmla="*/ 91883 h 183766"/>
                <a:gd name="connsiteX1" fmla="*/ 91883 w 183766"/>
                <a:gd name="connsiteY1" fmla="*/ 183767 h 183766"/>
                <a:gd name="connsiteX2" fmla="*/ 0 w 183766"/>
                <a:gd name="connsiteY2" fmla="*/ 91883 h 183766"/>
                <a:gd name="connsiteX3" fmla="*/ 91883 w 183766"/>
                <a:gd name="connsiteY3" fmla="*/ 0 h 183766"/>
                <a:gd name="connsiteX4" fmla="*/ 183767 w 183766"/>
                <a:gd name="connsiteY4" fmla="*/ 91883 h 18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766" h="183766">
                  <a:moveTo>
                    <a:pt x="183767" y="91883"/>
                  </a:moveTo>
                  <a:cubicBezTo>
                    <a:pt x="183767" y="142629"/>
                    <a:pt x="142629" y="183767"/>
                    <a:pt x="91883" y="183767"/>
                  </a:cubicBezTo>
                  <a:cubicBezTo>
                    <a:pt x="41138" y="183767"/>
                    <a:pt x="0" y="142629"/>
                    <a:pt x="0" y="91883"/>
                  </a:cubicBezTo>
                  <a:cubicBezTo>
                    <a:pt x="0" y="41138"/>
                    <a:pt x="41138" y="0"/>
                    <a:pt x="91883" y="0"/>
                  </a:cubicBezTo>
                  <a:cubicBezTo>
                    <a:pt x="142629" y="0"/>
                    <a:pt x="183767" y="41138"/>
                    <a:pt x="183767" y="91883"/>
                  </a:cubicBezTo>
                  <a:close/>
                </a:path>
              </a:pathLst>
            </a:custGeom>
            <a:solidFill>
              <a:srgbClr val="FFFFFF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110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020D94-D90B-444D-9DF5-AA797A9A1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6CAFA2-9E00-491B-9E88-018408F3E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70E60E-435A-4CBD-AC4C-55FB49B26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60DC71-5444-41A8-9516-38E388145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649F12-64CE-457C-8587-5B40384F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01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5AC2AC-1B3D-45C3-A68F-42424E2EE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50A90D-6D48-4416-95E3-FE14136F5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D7F70D6-38F1-4A39-AA40-7CB4E822A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CFA31D-FBB2-4A43-8775-8DA81428B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4DDD14A-F478-46BE-9C25-5957F6C26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8A2EB5-84A2-4156-BBA3-B4419B31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7B2745E-1024-474B-A185-EF1F1D79D5B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6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AB2A30-1456-4FFB-9FAE-F102AE695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74E95D9-FA5E-4634-8C65-4E7F2C833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F53662-514A-4FF4-BD86-71AE6478A4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E6F7C-1219-4032-81A7-2BF0BBA8D496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16AFB7-B1AA-43AF-8CFE-3DC176245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6A6ED3-0BF3-40B3-A1F8-E2210E61A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8"/>
            <a:extLst>
              <a:ext uri="{FF2B5EF4-FFF2-40B4-BE49-F238E27FC236}">
                <a16:creationId xmlns:a16="http://schemas.microsoft.com/office/drawing/2014/main" id="{E2B2AD6D-54A5-4DB1-8AAC-04DB2A4CC309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35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0" r:id="rId4"/>
    <p:sldLayoutId id="2147483661" r:id="rId5"/>
    <p:sldLayoutId id="2147483662" r:id="rId6"/>
    <p:sldLayoutId id="2147483651" r:id="rId7"/>
    <p:sldLayoutId id="2147483652" r:id="rId8"/>
    <p:sldLayoutId id="2147483663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image" Target="../media/image27.svg"/><Relationship Id="rId10" Type="http://schemas.openxmlformats.org/officeDocument/2006/relationships/image" Target="../media/image21.jpg"/><Relationship Id="rId4" Type="http://schemas.openxmlformats.org/officeDocument/2006/relationships/image" Target="../media/image18.png"/><Relationship Id="rId9" Type="http://schemas.openxmlformats.org/officeDocument/2006/relationships/image" Target="../media/image31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hyperlink" Target="https://presentation-creation.ru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F8EC592-0918-47CB-926C-DDFF7030511B}"/>
              </a:ext>
            </a:extLst>
          </p:cNvPr>
          <p:cNvSpPr txBox="1">
            <a:spLocks/>
          </p:cNvSpPr>
          <p:nvPr/>
        </p:nvSpPr>
        <p:spPr>
          <a:xfrm>
            <a:off x="1635103" y="1064632"/>
            <a:ext cx="4797502" cy="16467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bg1"/>
                </a:solidFill>
              </a:rPr>
              <a:t>Детские игры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F89D9D7-5C09-4254-B2F4-3976630F0363}"/>
              </a:ext>
            </a:extLst>
          </p:cNvPr>
          <p:cNvSpPr/>
          <p:nvPr/>
        </p:nvSpPr>
        <p:spPr>
          <a:xfrm>
            <a:off x="0" y="927100"/>
            <a:ext cx="6883400" cy="3187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390460-FDF2-44BF-9E1D-ED458F973A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5359394" cy="17265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Физкультурно-оздоровительная работа в МКДОУ «Детский сад №2 «Солнышко»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85E26E-6CF2-42FF-A3FD-0C15C2139A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38277"/>
            <a:ext cx="5359387" cy="105695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«Виды утренней гимнастики и возможности ее использования»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Инструктор по ФК: Горохова Татьяна Евгеньевна, 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1 квалификационная категория</a:t>
            </a:r>
            <a:endParaRPr lang="ru-RU" sz="2100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463E2DD4-88B8-451D-A273-0B0F863A68DA}"/>
              </a:ext>
            </a:extLst>
          </p:cNvPr>
          <p:cNvCxnSpPr/>
          <p:nvPr/>
        </p:nvCxnSpPr>
        <p:spPr>
          <a:xfrm>
            <a:off x="1524000" y="0"/>
            <a:ext cx="0" cy="6858000"/>
          </a:xfrm>
          <a:prstGeom prst="line">
            <a:avLst/>
          </a:prstGeom>
          <a:ln w="1016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3614D09-A845-4B4D-9F25-68D93C1FC717}"/>
              </a:ext>
            </a:extLst>
          </p:cNvPr>
          <p:cNvSpPr/>
          <p:nvPr/>
        </p:nvSpPr>
        <p:spPr>
          <a:xfrm>
            <a:off x="0" y="1046665"/>
            <a:ext cx="1524000" cy="2948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4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Ритмическая гимнастика </a:t>
            </a:r>
            <a:r>
              <a:rPr lang="ru-RU" dirty="0"/>
              <a:t>.Движение под музыку - любимое занятие детей. Музыку подбираем с ярко выраженным образом, знакомым и понятным детям. Танцевальная ритмика полезны для общего развития детей, воспитывают у детей желание двигаться, развивают эмоции, выразительность пластики, навыки основных движений (ходьба, бег, пружинящие движения), а также умение ориентироваться в пространстве (движения по кругу, стайкой, парами) важным дополнением является атрибутика, которая  делает ритмику более эффективной, а также развивает у детей мелкую моторику.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утренней гимнастики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14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25">
            <a:extLst>
              <a:ext uri="{FF2B5EF4-FFF2-40B4-BE49-F238E27FC236}">
                <a16:creationId xmlns:a16="http://schemas.microsoft.com/office/drawing/2014/main" id="{DC14CF29-92FA-4A6B-8FBC-CDEA3A6DF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утренней гимнастики</a:t>
            </a:r>
            <a:endParaRPr lang="ru-RU" dirty="0"/>
          </a:p>
        </p:txBody>
      </p:sp>
      <p:pic>
        <p:nvPicPr>
          <p:cNvPr id="30" name="Объект 29">
            <a:extLst>
              <a:ext uri="{FF2B5EF4-FFF2-40B4-BE49-F238E27FC236}">
                <a16:creationId xmlns:a16="http://schemas.microsoft.com/office/drawing/2014/main" id="{517F093F-003F-4280-997E-A6728F6769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2115344"/>
            <a:ext cx="3810000" cy="3771900"/>
          </a:xfrm>
        </p:spPr>
      </p:pic>
      <p:sp>
        <p:nvSpPr>
          <p:cNvPr id="31" name="Нижний колонтитул 4">
            <a:extLst>
              <a:ext uri="{FF2B5EF4-FFF2-40B4-BE49-F238E27FC236}">
                <a16:creationId xmlns:a16="http://schemas.microsoft.com/office/drawing/2014/main" id="{5A821E64-A2BE-414B-9B95-C5A82B3FEC53}"/>
              </a:ext>
            </a:extLst>
          </p:cNvPr>
          <p:cNvSpPr txBox="1">
            <a:spLocks/>
          </p:cNvSpPr>
          <p:nvPr/>
        </p:nvSpPr>
        <p:spPr>
          <a:xfrm>
            <a:off x="2271000" y="6440529"/>
            <a:ext cx="76500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/>
              <a:t>Шаблоны презентаций с сайта </a:t>
            </a:r>
            <a:r>
              <a:rPr lang="en-US" sz="1200" dirty="0">
                <a:hlinkClick r:id="rId3"/>
              </a:rPr>
              <a:t>presentation-creation.ru</a:t>
            </a:r>
            <a:endParaRPr lang="ru-RU" sz="1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725" y="1812549"/>
            <a:ext cx="3263503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712" y="2360021"/>
            <a:ext cx="3706763" cy="2782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831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400" dirty="0" smtClean="0"/>
              <a:t>В </a:t>
            </a:r>
            <a:r>
              <a:rPr lang="ru-RU" sz="3400" dirty="0"/>
              <a:t>любом из видов гимнастики должна сохраняться структура.</a:t>
            </a:r>
          </a:p>
          <a:p>
            <a:r>
              <a:rPr lang="ru-RU" sz="3400" b="1" dirty="0"/>
              <a:t>Водная</a:t>
            </a:r>
            <a:r>
              <a:rPr lang="ru-RU" sz="3400" dirty="0"/>
              <a:t>: ходьба в сочетании с выполнением движений рук, туловища, бег, подскоки, прыжки;</a:t>
            </a:r>
          </a:p>
          <a:p>
            <a:r>
              <a:rPr lang="ru-RU" sz="3400" b="1" dirty="0"/>
              <a:t>Основная:</a:t>
            </a:r>
            <a:r>
              <a:rPr lang="ru-RU" sz="3400" dirty="0"/>
              <a:t> ОРУ, полоса препятствий, игры, танцы.</a:t>
            </a:r>
          </a:p>
          <a:p>
            <a:r>
              <a:rPr lang="ru-RU" sz="3400" b="1" dirty="0"/>
              <a:t>Заключительная:</a:t>
            </a:r>
            <a:r>
              <a:rPr lang="ru-RU" sz="3400" dirty="0"/>
              <a:t> легкий бег  с переходом на ходьбу, включая дыхательные упражнения.</a:t>
            </a:r>
          </a:p>
          <a:p>
            <a:pPr marL="0" indent="0">
              <a:buNone/>
            </a:pPr>
            <a:r>
              <a:rPr lang="ru-RU" sz="3400" dirty="0" smtClean="0"/>
              <a:t>	В </a:t>
            </a:r>
            <a:r>
              <a:rPr lang="ru-RU" sz="3400" dirty="0"/>
              <a:t>начале утренней гимнастики дается ходьба (обычная, с высоким подниманием колен и другие виды) это помогает  организовать детей, сосредоточить их внимание. В начале и в конце гимнастики для предупреждения плоскостопия следует давать разные виды ходьбы в сочетании: обычная ходьба, на носках, пятках, краях </a:t>
            </a:r>
            <a:r>
              <a:rPr lang="ru-RU" sz="3400" dirty="0" smtClean="0"/>
              <a:t>стоп.</a:t>
            </a:r>
          </a:p>
          <a:p>
            <a:pPr marL="0" indent="0">
              <a:buNone/>
            </a:pPr>
            <a:r>
              <a:rPr lang="ru-RU" sz="3400" dirty="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Структура утренней гимнастики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2476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E4850EB-0EB4-473A-AF3C-DCECA03E8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938" y="731520"/>
            <a:ext cx="9585434" cy="959168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После ходьбы дается бег: врассыпную, в колонне по одному, по двое, на месте, с продвижением в разных направлениях и разными способами.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7" name="Таблица 10">
            <a:extLst>
              <a:ext uri="{FF2B5EF4-FFF2-40B4-BE49-F238E27FC236}">
                <a16:creationId xmlns:a16="http://schemas.microsoft.com/office/drawing/2014/main" id="{C9FC6D04-E755-4FB9-8AF4-CF2D000D86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5023382"/>
              </p:ext>
            </p:extLst>
          </p:nvPr>
        </p:nvGraphicFramePr>
        <p:xfrm>
          <a:off x="1460498" y="1954213"/>
          <a:ext cx="8432438" cy="289285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16219">
                  <a:extLst>
                    <a:ext uri="{9D8B030D-6E8A-4147-A177-3AD203B41FA5}">
                      <a16:colId xmlns:a16="http://schemas.microsoft.com/office/drawing/2014/main" val="1060721299"/>
                    </a:ext>
                  </a:extLst>
                </a:gridCol>
                <a:gridCol w="4216219">
                  <a:extLst>
                    <a:ext uri="{9D8B030D-6E8A-4147-A177-3AD203B41FA5}">
                      <a16:colId xmlns:a16="http://schemas.microsoft.com/office/drawing/2014/main" val="3730294796"/>
                    </a:ext>
                  </a:extLst>
                </a:gridCol>
              </a:tblGrid>
              <a:tr h="57857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Возрастная группа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Время бега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826020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Младшая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(3-4 года)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10-20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с.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297412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Средняя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(4-5 лет)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</a:rPr>
                        <a:t>20-25 с.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992689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Старшая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(5-6 лет)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25-30 с.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803528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Подготовительная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(6-7 лет)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</a:rPr>
                        <a:t>30-40 с.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23369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628503" y="5042263"/>
            <a:ext cx="773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r>
              <a:rPr lang="ru-RU" dirty="0" smtClean="0"/>
              <a:t>эти </a:t>
            </a:r>
            <a:r>
              <a:rPr lang="ru-RU" dirty="0"/>
              <a:t>нормы могут быть изменены в зависимости от состояния здоровья, развития, физической подготовленности.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60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0938" y="1619794"/>
            <a:ext cx="9585434" cy="455716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ru-RU" dirty="0" smtClean="0"/>
              <a:t>В </a:t>
            </a:r>
            <a:r>
              <a:rPr lang="ru-RU" dirty="0"/>
              <a:t>гимнастику включаются разные виды прыжков: на одной, двух ногах, на месте с продвижением вперед, в разных </a:t>
            </a:r>
            <a:r>
              <a:rPr lang="ru-RU" dirty="0" smtClean="0"/>
              <a:t>направлениях.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ru-RU" dirty="0" smtClean="0"/>
              <a:t>Перепрыгивание </a:t>
            </a:r>
            <a:r>
              <a:rPr lang="ru-RU" dirty="0"/>
              <a:t>через предметы, впрыгивание в обруч и выпрыгивание из него. Прыжки могут чередоваться с </a:t>
            </a:r>
            <a:r>
              <a:rPr lang="ru-RU" dirty="0" err="1"/>
              <a:t>полуприседами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56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E4850EB-0EB4-473A-AF3C-DCECA03E8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138" y="661851"/>
            <a:ext cx="9585434" cy="95916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7" name="Таблица 10">
            <a:extLst>
              <a:ext uri="{FF2B5EF4-FFF2-40B4-BE49-F238E27FC236}">
                <a16:creationId xmlns:a16="http://schemas.microsoft.com/office/drawing/2014/main" id="{C9FC6D04-E755-4FB9-8AF4-CF2D000D86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785234"/>
              </p:ext>
            </p:extLst>
          </p:nvPr>
        </p:nvGraphicFramePr>
        <p:xfrm>
          <a:off x="1460498" y="1954213"/>
          <a:ext cx="8432439" cy="313724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46039">
                  <a:extLst>
                    <a:ext uri="{9D8B030D-6E8A-4147-A177-3AD203B41FA5}">
                      <a16:colId xmlns:a16="http://schemas.microsoft.com/office/drawing/2014/main" val="1060721299"/>
                    </a:ext>
                  </a:extLst>
                </a:gridCol>
                <a:gridCol w="2690949">
                  <a:extLst>
                    <a:ext uri="{9D8B030D-6E8A-4147-A177-3AD203B41FA5}">
                      <a16:colId xmlns:a16="http://schemas.microsoft.com/office/drawing/2014/main" val="3730294796"/>
                    </a:ext>
                  </a:extLst>
                </a:gridCol>
                <a:gridCol w="2795451">
                  <a:extLst>
                    <a:ext uri="{9D8B030D-6E8A-4147-A177-3AD203B41FA5}">
                      <a16:colId xmlns:a16="http://schemas.microsoft.com/office/drawing/2014/main" val="1208814644"/>
                    </a:ext>
                  </a:extLst>
                </a:gridCol>
              </a:tblGrid>
              <a:tr h="57857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Возрастная группа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Количество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Число повторений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826020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Младшая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(3-4 года)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3-4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3-4 раза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297412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Средняя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(4-5 лет)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</a:rPr>
                        <a:t>4-5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5-6 раз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992689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Старшая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(5-6 лет)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5-6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6-8 раз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803528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Подготовительная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(6-7 лет)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</a:rPr>
                        <a:t>6-8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8-12 раз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23369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56138" y="801189"/>
            <a:ext cx="8884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Общеразвивающие  упражнения для утренней гимнастики подбираются в следующей последовательности расположения частей тела: сверху - вниз. Количество ОРУ, и их дозировка увеличивается с возрастом 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22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	ОРУ </a:t>
            </a:r>
            <a:r>
              <a:rPr lang="ru-RU" dirty="0"/>
              <a:t>выполняются из разных исходных положений тела: стоя, сидя, лежа. Положение лежа снимают давление массы тела на позвоночник и свод стопы. Для проведения ОРУ с предметами нужно продумать порядок их раздачи и сбора. Построение детей, что бы они ни мешали друг </a:t>
            </a:r>
            <a:r>
              <a:rPr lang="ru-RU" dirty="0" smtClean="0"/>
              <a:t>другу.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В </a:t>
            </a:r>
            <a:r>
              <a:rPr lang="ru-RU" dirty="0"/>
              <a:t>старших группах  количество упражнения с предметами уменьшается, так как усложняются сами упражнения.  Дети их могут выполнять самостоятельно по названию и по показу других детей.</a:t>
            </a:r>
          </a:p>
          <a:p>
            <a:pPr marL="0" indent="0">
              <a:buNone/>
            </a:pPr>
            <a:r>
              <a:rPr lang="ru-RU" dirty="0" smtClean="0"/>
              <a:t>	В </a:t>
            </a:r>
            <a:r>
              <a:rPr lang="ru-RU" dirty="0"/>
              <a:t>средней группе  нужно сначала назвать упражнение, коротко объяснить его, если нужно показать, а потом давать команду на его выполнение.</a:t>
            </a:r>
          </a:p>
          <a:p>
            <a:pPr marL="0" indent="0">
              <a:buNone/>
            </a:pPr>
            <a:r>
              <a:rPr lang="ru-RU" dirty="0" smtClean="0"/>
              <a:t>	В </a:t>
            </a:r>
            <a:r>
              <a:rPr lang="ru-RU" dirty="0"/>
              <a:t> младших группах воспитатель выполняет ОРУ вместе с детьми.</a:t>
            </a:r>
          </a:p>
          <a:p>
            <a:pPr marL="0" indent="0">
              <a:buNone/>
            </a:pPr>
            <a:r>
              <a:rPr lang="ru-RU" dirty="0" smtClean="0"/>
              <a:t>	Во </a:t>
            </a:r>
            <a:r>
              <a:rPr lang="ru-RU" dirty="0"/>
              <a:t>время выполнения упражнений воспитатель внимательно наблюдает за каждым ребенком, оказывает помощь, делает указания, подбадривает.  Особое внимание уделяется дыханию, положению туловища.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307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E4850EB-0EB4-473A-AF3C-DCECA03E8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138" y="661851"/>
            <a:ext cx="9585434" cy="95916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7" name="Таблица 10">
            <a:extLst>
              <a:ext uri="{FF2B5EF4-FFF2-40B4-BE49-F238E27FC236}">
                <a16:creationId xmlns:a16="http://schemas.microsoft.com/office/drawing/2014/main" id="{C9FC6D04-E755-4FB9-8AF4-CF2D000D86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0414907"/>
              </p:ext>
            </p:extLst>
          </p:nvPr>
        </p:nvGraphicFramePr>
        <p:xfrm>
          <a:off x="1460498" y="1954213"/>
          <a:ext cx="8432440" cy="4206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92896">
                  <a:extLst>
                    <a:ext uri="{9D8B030D-6E8A-4147-A177-3AD203B41FA5}">
                      <a16:colId xmlns:a16="http://schemas.microsoft.com/office/drawing/2014/main" val="1060721299"/>
                    </a:ext>
                  </a:extLst>
                </a:gridCol>
                <a:gridCol w="1942012">
                  <a:extLst>
                    <a:ext uri="{9D8B030D-6E8A-4147-A177-3AD203B41FA5}">
                      <a16:colId xmlns:a16="http://schemas.microsoft.com/office/drawing/2014/main" val="285407254"/>
                    </a:ext>
                  </a:extLst>
                </a:gridCol>
                <a:gridCol w="2116183">
                  <a:extLst>
                    <a:ext uri="{9D8B030D-6E8A-4147-A177-3AD203B41FA5}">
                      <a16:colId xmlns:a16="http://schemas.microsoft.com/office/drawing/2014/main" val="3730294796"/>
                    </a:ext>
                  </a:extLst>
                </a:gridCol>
                <a:gridCol w="2081349">
                  <a:extLst>
                    <a:ext uri="{9D8B030D-6E8A-4147-A177-3AD203B41FA5}">
                      <a16:colId xmlns:a16="http://schemas.microsoft.com/office/drawing/2014/main" val="1208814644"/>
                    </a:ext>
                  </a:extLst>
                </a:gridCol>
              </a:tblGrid>
              <a:tr h="411480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Возрастная группа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Темп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бега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826020"/>
                  </a:ext>
                </a:extLst>
              </a:tr>
              <a:tr h="4114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быстрый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медленный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средний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1632045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Младшая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(3-4 года)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15-20 метров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40-50 метров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30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метров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297412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Средняя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(4-5 лет)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25-30 метров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</a:rPr>
                        <a:t>до 2 мин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40-60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метров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992689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Старшая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(5-6 лет)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350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803528"/>
                  </a:ext>
                </a:extLst>
              </a:tr>
              <a:tr h="57857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Подготовительная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(6-7 лет)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</a:rPr>
                        <a:t>300-500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23369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56138" y="801189"/>
            <a:ext cx="8884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Также ОРУ можно заменить бегом</a:t>
            </a:r>
            <a:r>
              <a:rPr lang="ru-RU" dirty="0" smtClean="0"/>
              <a:t>. </a:t>
            </a:r>
            <a:r>
              <a:rPr lang="ru-RU" dirty="0"/>
              <a:t>В конце гимнастики после бега в сочетании с ходьбой выполняются  упражнения на дыхания.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407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800" dirty="0"/>
              <a:t>не должно быть гимнастики по принуждению. Если ребенок не хочет заниматься сегодня, не надо его заставлять, но причину такого поведения следует понять;</a:t>
            </a:r>
          </a:p>
          <a:p>
            <a:r>
              <a:rPr lang="ru-RU" sz="6800" dirty="0" smtClean="0"/>
              <a:t>никакой </a:t>
            </a:r>
            <a:r>
              <a:rPr lang="ru-RU" sz="6800" dirty="0"/>
              <a:t>заорганизованности, строгих правил, требований;</a:t>
            </a:r>
          </a:p>
          <a:p>
            <a:r>
              <a:rPr lang="ru-RU" sz="6800" dirty="0" smtClean="0"/>
              <a:t>нужно </a:t>
            </a:r>
            <a:r>
              <a:rPr lang="ru-RU" sz="6800" dirty="0"/>
              <a:t>обеспечить  полную раскованность в поведении, приподнять эмоциональное состояние и по возможности подобрать такие движения чтобы ребенок  выполняя их получал радость;</a:t>
            </a:r>
          </a:p>
          <a:p>
            <a:r>
              <a:rPr lang="ru-RU" sz="6800" dirty="0" smtClean="0"/>
              <a:t>во </a:t>
            </a:r>
            <a:r>
              <a:rPr lang="ru-RU" sz="6800" dirty="0"/>
              <a:t>время проведения разных видов гимнастики важно правильно дозировать физические нагрузки. Дети должны заниматься только в аэробном режиме, в достаточно интенсивном темпе, но без перегрузок;</a:t>
            </a:r>
          </a:p>
          <a:p>
            <a:r>
              <a:rPr lang="ru-RU" sz="6800" dirty="0" smtClean="0"/>
              <a:t>в </a:t>
            </a:r>
            <a:r>
              <a:rPr lang="ru-RU" sz="6800" dirty="0"/>
              <a:t>период карантина, повышенной заболеваемости ОРВИ и гриппом гимнастика проводится с преобладанием малых нагрузок. После разминки, поднимаем детям настроение, веселыми оздоровительными играми;</a:t>
            </a:r>
          </a:p>
          <a:p>
            <a:r>
              <a:rPr lang="ru-RU" sz="6800" dirty="0" smtClean="0"/>
              <a:t>в </a:t>
            </a:r>
            <a:r>
              <a:rPr lang="ru-RU" sz="6800" dirty="0"/>
              <a:t>зависимости от погоды необходимо подбирать упражнения и регулировать физическую нагрузку. При понижении температуры увеличивает ее, изменяя темп, при повышении температуры снижает, чтобы избежать перегревания организма;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Советы по выполнению утренней гимнастики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3887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комплекс </a:t>
            </a:r>
            <a:r>
              <a:rPr lang="ru-RU" dirty="0"/>
              <a:t>составляется на 2 недели из знакомых, освоенных упражнений, что помогает сократить время на объяснения и показ. Чтобы повысить нагрузку и поддержать интерес детей  к гимнастике, меняем темп, усложняем упражнение и увеличиваем количества повторений, заменяем образы;</a:t>
            </a:r>
          </a:p>
          <a:p>
            <a:r>
              <a:rPr lang="ru-RU" dirty="0" smtClean="0"/>
              <a:t>гимнастика </a:t>
            </a:r>
            <a:r>
              <a:rPr lang="ru-RU" dirty="0"/>
              <a:t>проводится в чистом помещении с открытыми окнами в теплый период или хорошо проветренном зале. Форма одежды шорты, футболка, чешки. Такой порядок в течение всего года постепенно приучает организм к прохладной температуре и придает утренней гимнастике значение закаливающей процедуры - воздушной ванны;</a:t>
            </a:r>
          </a:p>
          <a:p>
            <a:r>
              <a:rPr lang="ru-RU" dirty="0" smtClean="0"/>
              <a:t>в </a:t>
            </a:r>
            <a:r>
              <a:rPr lang="ru-RU" dirty="0"/>
              <a:t>холодное время при проведении гимнастики на улице ОРУ </a:t>
            </a:r>
            <a:r>
              <a:rPr lang="ru-RU" dirty="0" smtClean="0"/>
              <a:t>исключаются. Они </a:t>
            </a:r>
            <a:r>
              <a:rPr lang="ru-RU" dirty="0"/>
              <a:t>заменяются подвижной игрой или танцевальными движениями.</a:t>
            </a:r>
          </a:p>
          <a:p>
            <a:r>
              <a:rPr lang="ru-RU" dirty="0" smtClean="0"/>
              <a:t>по </a:t>
            </a:r>
            <a:r>
              <a:rPr lang="ru-RU" dirty="0"/>
              <a:t>возвращению с гимнастики в группы, дети принимают водную процедуру, выполняют обтирание рук.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Советы по выполнению утренней гимнастики</a:t>
            </a:r>
          </a:p>
        </p:txBody>
      </p:sp>
    </p:spTree>
    <p:extLst>
      <p:ext uri="{BB962C8B-B14F-4D97-AF65-F5344CB8AC3E}">
        <p14:creationId xmlns:p14="http://schemas.microsoft.com/office/powerpoint/2010/main" val="285774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7594EC-E4C1-49B6-8703-56CB7F04E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Утренняя гимнастика-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1DB04-6865-43DE-8454-67079013EA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082048" cy="32757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это постепенное введение организма в благоприятную двигательную активность. В детском саду гимнастика является одним из режимных моментов. И средством для поднятия эмоционального тонуса детей. Чтобы повысить интерес детей к утренней гимнастике и разнообразить двигательную активность, изменяем ее форму и место проведения.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819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ECDAA8-0B1D-4D53-9547-6F8AF7587453}"/>
              </a:ext>
            </a:extLst>
          </p:cNvPr>
          <p:cNvSpPr txBox="1"/>
          <p:nvPr/>
        </p:nvSpPr>
        <p:spPr>
          <a:xfrm>
            <a:off x="381000" y="2304000"/>
            <a:ext cx="473829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smtClean="0">
                <a:solidFill>
                  <a:schemeClr val="bg1"/>
                </a:solidFill>
              </a:rPr>
              <a:t>СПАСИБО ЗА ВНИМАНИЕ!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B3A143-813B-4E3B-951C-B11030B71E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461000" y="5837330"/>
            <a:ext cx="476176" cy="4761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3ECFC1A-D736-4A29-8773-72415C78D4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2271001" y="5837330"/>
            <a:ext cx="476176" cy="47617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013F8C-CF2E-4C16-8333-D95DE11DAF3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3081000" y="5837330"/>
            <a:ext cx="476176" cy="47617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9F95DD-D3C5-40BF-8EB7-9B4A594B87F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/>
        </p:blipFill>
        <p:spPr>
          <a:xfrm>
            <a:off x="3891000" y="5837330"/>
            <a:ext cx="476176" cy="476176"/>
          </a:xfrm>
          <a:prstGeom prst="rect">
            <a:avLst/>
          </a:prstGeom>
        </p:spPr>
      </p:pic>
      <p:pic>
        <p:nvPicPr>
          <p:cNvPr id="3" name="Рисунок 2" descr="Изображение выглядит как игрушка&#10;&#10;Автоматически созданное описание">
            <a:extLst>
              <a:ext uri="{FF2B5EF4-FFF2-40B4-BE49-F238E27FC236}">
                <a16:creationId xmlns:a16="http://schemas.microsoft.com/office/drawing/2014/main" id="{4D321AE7-A51B-40E2-8F13-FBBC279BB86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710" y="2047875"/>
            <a:ext cx="462915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29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Традиционная </a:t>
            </a:r>
            <a:r>
              <a:rPr lang="ru-RU" b="1" dirty="0" smtClean="0"/>
              <a:t>гимнастика</a:t>
            </a:r>
            <a:r>
              <a:rPr lang="ru-RU" dirty="0" smtClean="0"/>
              <a:t>. Непродолжительная </a:t>
            </a:r>
            <a:r>
              <a:rPr lang="ru-RU" dirty="0"/>
              <a:t>ходьба разного вида переходящая в бег 1,5-2мин. Разные построения, ОРУ 6-7 упр., подскоки на месте, ходьба с дыхательными упражнениями. Упражнения проводятся из разных исходных положений: стоя на коленях, сидя, лежа на спине и животе. Широко применяться ОРУ  с </a:t>
            </a:r>
            <a:r>
              <a:rPr lang="ru-RU" dirty="0" smtClean="0"/>
              <a:t>пособиями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утренней гимнастики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956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25">
            <a:extLst>
              <a:ext uri="{FF2B5EF4-FFF2-40B4-BE49-F238E27FC236}">
                <a16:creationId xmlns:a16="http://schemas.microsoft.com/office/drawing/2014/main" id="{DC14CF29-92FA-4A6B-8FBC-CDEA3A6DF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утренней гимнастики</a:t>
            </a:r>
            <a:endParaRPr lang="ru-RU" dirty="0"/>
          </a:p>
        </p:txBody>
      </p:sp>
      <p:pic>
        <p:nvPicPr>
          <p:cNvPr id="30" name="Объект 29">
            <a:extLst>
              <a:ext uri="{FF2B5EF4-FFF2-40B4-BE49-F238E27FC236}">
                <a16:creationId xmlns:a16="http://schemas.microsoft.com/office/drawing/2014/main" id="{517F093F-003F-4280-997E-A6728F6769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2115344"/>
            <a:ext cx="3810000" cy="3771900"/>
          </a:xfrm>
        </p:spPr>
      </p:pic>
      <p:pic>
        <p:nvPicPr>
          <p:cNvPr id="2" name="Объект 1"/>
          <p:cNvPicPr>
            <a:picLocks noGrp="1" noChangeAspect="1"/>
          </p:cNvPicPr>
          <p:nvPr>
            <p:ph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364" y="1510663"/>
            <a:ext cx="3267267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Нижний колонтитул 4">
            <a:extLst>
              <a:ext uri="{FF2B5EF4-FFF2-40B4-BE49-F238E27FC236}">
                <a16:creationId xmlns:a16="http://schemas.microsoft.com/office/drawing/2014/main" id="{5A821E64-A2BE-414B-9B95-C5A82B3FEC53}"/>
              </a:ext>
            </a:extLst>
          </p:cNvPr>
          <p:cNvSpPr txBox="1">
            <a:spLocks/>
          </p:cNvSpPr>
          <p:nvPr/>
        </p:nvSpPr>
        <p:spPr>
          <a:xfrm>
            <a:off x="2271000" y="6440529"/>
            <a:ext cx="76500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/>
              <a:t>Шаблоны презентаций с сайта </a:t>
            </a:r>
            <a:r>
              <a:rPr lang="en-US" sz="1200" dirty="0">
                <a:hlinkClick r:id="rId4"/>
              </a:rPr>
              <a:t>presentation-creation.ru</a:t>
            </a:r>
            <a:endParaRPr lang="ru-RU" sz="1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473" y="3509778"/>
            <a:ext cx="4031612" cy="3026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990" y="396623"/>
            <a:ext cx="4069805" cy="3052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379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Гимнастика игрового характера </a:t>
            </a:r>
            <a:r>
              <a:rPr lang="ru-RU" dirty="0"/>
              <a:t>построенная  на основе подвижных, народных, оздоровительных игр, игр-эстафет с включением в их содержание разминки, по нарастающей и убывающей степени нагрузки, дыхательные упражнения. Активная двигательная деятельность игрового характера с музыкальным сопровождением вызывает положительные эмоции, усиливает все физиологические процессы в организме, улучшают работу всех органов и систем. Увлеченные сюжетом игры, дети могут выполнять с интересом и притом много раз одни и те же движения, не замечая усталости. Дети старших группах сами выбирают и проводят понравившиеся игры.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утренней гимнастики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37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25">
            <a:extLst>
              <a:ext uri="{FF2B5EF4-FFF2-40B4-BE49-F238E27FC236}">
                <a16:creationId xmlns:a16="http://schemas.microsoft.com/office/drawing/2014/main" id="{DC14CF29-92FA-4A6B-8FBC-CDEA3A6DF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утренней гимнастики</a:t>
            </a:r>
            <a:endParaRPr lang="ru-RU" dirty="0"/>
          </a:p>
        </p:txBody>
      </p:sp>
      <p:pic>
        <p:nvPicPr>
          <p:cNvPr id="30" name="Объект 29">
            <a:extLst>
              <a:ext uri="{FF2B5EF4-FFF2-40B4-BE49-F238E27FC236}">
                <a16:creationId xmlns:a16="http://schemas.microsoft.com/office/drawing/2014/main" id="{517F093F-003F-4280-997E-A6728F6769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2115344"/>
            <a:ext cx="3810000" cy="3771900"/>
          </a:xfrm>
        </p:spPr>
      </p:pic>
      <p:sp>
        <p:nvSpPr>
          <p:cNvPr id="31" name="Нижний колонтитул 4">
            <a:extLst>
              <a:ext uri="{FF2B5EF4-FFF2-40B4-BE49-F238E27FC236}">
                <a16:creationId xmlns:a16="http://schemas.microsoft.com/office/drawing/2014/main" id="{5A821E64-A2BE-414B-9B95-C5A82B3FEC53}"/>
              </a:ext>
            </a:extLst>
          </p:cNvPr>
          <p:cNvSpPr txBox="1">
            <a:spLocks/>
          </p:cNvSpPr>
          <p:nvPr/>
        </p:nvSpPr>
        <p:spPr>
          <a:xfrm>
            <a:off x="2271000" y="6440529"/>
            <a:ext cx="76500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/>
              <a:t>Шаблоны презентаций с сайта </a:t>
            </a:r>
            <a:r>
              <a:rPr lang="en-US" sz="1200" dirty="0">
                <a:hlinkClick r:id="rId3"/>
              </a:rPr>
              <a:t>presentation-creation.ru</a:t>
            </a:r>
            <a:endParaRPr lang="ru-RU" sz="1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3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257" y="1690688"/>
            <a:ext cx="3263503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48229" y="2220408"/>
            <a:ext cx="4237765" cy="3178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Гимнастика с использованием полосы препятствий</a:t>
            </a:r>
            <a:r>
              <a:rPr lang="ru-RU" dirty="0"/>
              <a:t> с постепенным увеличением нагрузки, с включением разных видов движений и их темпа, создаются разные полосы препятствий с использованием мягких модулей. Преодоление комбинированных препятствий способствует закреплению и совершенствованию умений и навыков, развивает физические качества, вызывает интерес и  доставляет радость детям.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утренней гимнастики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49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25">
            <a:extLst>
              <a:ext uri="{FF2B5EF4-FFF2-40B4-BE49-F238E27FC236}">
                <a16:creationId xmlns:a16="http://schemas.microsoft.com/office/drawing/2014/main" id="{DC14CF29-92FA-4A6B-8FBC-CDEA3A6DF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утренней гимнастики</a:t>
            </a:r>
            <a:endParaRPr lang="ru-RU" dirty="0"/>
          </a:p>
        </p:txBody>
      </p:sp>
      <p:pic>
        <p:nvPicPr>
          <p:cNvPr id="30" name="Объект 29">
            <a:extLst>
              <a:ext uri="{FF2B5EF4-FFF2-40B4-BE49-F238E27FC236}">
                <a16:creationId xmlns:a16="http://schemas.microsoft.com/office/drawing/2014/main" id="{517F093F-003F-4280-997E-A6728F6769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2115344"/>
            <a:ext cx="3810000" cy="3771900"/>
          </a:xfrm>
        </p:spPr>
      </p:pic>
      <p:sp>
        <p:nvSpPr>
          <p:cNvPr id="31" name="Нижний колонтитул 4">
            <a:extLst>
              <a:ext uri="{FF2B5EF4-FFF2-40B4-BE49-F238E27FC236}">
                <a16:creationId xmlns:a16="http://schemas.microsoft.com/office/drawing/2014/main" id="{5A821E64-A2BE-414B-9B95-C5A82B3FEC53}"/>
              </a:ext>
            </a:extLst>
          </p:cNvPr>
          <p:cNvSpPr txBox="1">
            <a:spLocks/>
          </p:cNvSpPr>
          <p:nvPr/>
        </p:nvSpPr>
        <p:spPr>
          <a:xfrm>
            <a:off x="2271000" y="6440529"/>
            <a:ext cx="76500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/>
              <a:t>Шаблоны презентаций с сайта </a:t>
            </a:r>
            <a:r>
              <a:rPr lang="en-US" sz="1200" dirty="0">
                <a:hlinkClick r:id="rId3"/>
              </a:rPr>
              <a:t>presentation-creation.ru</a:t>
            </a:r>
            <a:endParaRPr lang="ru-RU" sz="1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20936" y="4075553"/>
            <a:ext cx="3080747" cy="231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idx="13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98926" y="4039183"/>
            <a:ext cx="3122312" cy="2341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100" y="1593668"/>
            <a:ext cx="3913580" cy="2935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8320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Гимнастика на тренажерах </a:t>
            </a:r>
            <a:r>
              <a:rPr lang="ru-RU" dirty="0"/>
              <a:t> дает оздоровительный эффект за относительно небольшой период времени. Помогает решить проблему дефицита пространства, позволяет детям выполнять их любимые движения. Работа на тренажерах является прекрасным средством для развития органов дыхания и всех групп мышц.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утренней гимнастики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50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448</Words>
  <Application>Microsoft Office PowerPoint</Application>
  <PresentationFormat>Широкоэкранный</PresentationFormat>
  <Paragraphs>100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Физкультурно-оздоровительная работа в МКДОУ «Детский сад №2 «Солнышко»</vt:lpstr>
      <vt:lpstr>Утренняя гимнастика-</vt:lpstr>
      <vt:lpstr>Виды утренней гимнастики</vt:lpstr>
      <vt:lpstr>Виды утренней гимнастики</vt:lpstr>
      <vt:lpstr>Виды утренней гимнастики</vt:lpstr>
      <vt:lpstr>Виды утренней гимнастики</vt:lpstr>
      <vt:lpstr>Виды утренней гимнастики</vt:lpstr>
      <vt:lpstr>Виды утренней гимнастики</vt:lpstr>
      <vt:lpstr>Виды утренней гимнастики</vt:lpstr>
      <vt:lpstr>Виды утренней гимнастики</vt:lpstr>
      <vt:lpstr>Виды утренней гимнастики</vt:lpstr>
      <vt:lpstr>Структура утренней гимнастики</vt:lpstr>
      <vt:lpstr>После ходьбы дается бег: врассыпную, в колонне по одному, по двое, на месте, с продвижением в разных направлениях и разными способами. </vt:lpstr>
      <vt:lpstr>Презентация PowerPoint</vt:lpstr>
      <vt:lpstr> </vt:lpstr>
      <vt:lpstr>Презентация PowerPoint</vt:lpstr>
      <vt:lpstr> </vt:lpstr>
      <vt:lpstr>Советы по выполнению утренней гимнастики</vt:lpstr>
      <vt:lpstr>Советы по выполнению утренней гимнастики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ИГРЫ</dc:title>
  <dc:creator>Юрий Козырев</dc:creator>
  <cp:lastModifiedBy>User</cp:lastModifiedBy>
  <cp:revision>22</cp:revision>
  <dcterms:created xsi:type="dcterms:W3CDTF">2021-04-06T16:39:49Z</dcterms:created>
  <dcterms:modified xsi:type="dcterms:W3CDTF">2023-03-06T10:31:52Z</dcterms:modified>
</cp:coreProperties>
</file>